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60" r:id="rId2"/>
    <p:sldMasterId id="2147483682" r:id="rId3"/>
    <p:sldMasterId id="2147483648" r:id="rId4"/>
  </p:sldMasterIdLst>
  <p:notesMasterIdLst>
    <p:notesMasterId r:id="rId51"/>
  </p:notesMasterIdLst>
  <p:handoutMasterIdLst>
    <p:handoutMasterId r:id="rId52"/>
  </p:handoutMasterIdLst>
  <p:sldIdLst>
    <p:sldId id="354" r:id="rId5"/>
    <p:sldId id="358" r:id="rId6"/>
    <p:sldId id="355" r:id="rId7"/>
    <p:sldId id="357" r:id="rId8"/>
    <p:sldId id="306" r:id="rId9"/>
    <p:sldId id="263" r:id="rId10"/>
    <p:sldId id="280" r:id="rId11"/>
    <p:sldId id="341" r:id="rId12"/>
    <p:sldId id="264" r:id="rId13"/>
    <p:sldId id="359" r:id="rId14"/>
    <p:sldId id="343" r:id="rId15"/>
    <p:sldId id="295" r:id="rId16"/>
    <p:sldId id="296" r:id="rId17"/>
    <p:sldId id="360" r:id="rId18"/>
    <p:sldId id="297" r:id="rId19"/>
    <p:sldId id="361" r:id="rId20"/>
    <p:sldId id="298" r:id="rId21"/>
    <p:sldId id="299" r:id="rId22"/>
    <p:sldId id="338" r:id="rId23"/>
    <p:sldId id="362" r:id="rId24"/>
    <p:sldId id="272" r:id="rId25"/>
    <p:sldId id="344" r:id="rId26"/>
    <p:sldId id="363" r:id="rId27"/>
    <p:sldId id="290" r:id="rId28"/>
    <p:sldId id="291" r:id="rId29"/>
    <p:sldId id="352" r:id="rId30"/>
    <p:sldId id="257" r:id="rId31"/>
    <p:sldId id="259" r:id="rId32"/>
    <p:sldId id="260" r:id="rId33"/>
    <p:sldId id="261" r:id="rId34"/>
    <p:sldId id="262" r:id="rId35"/>
    <p:sldId id="353" r:id="rId36"/>
    <p:sldId id="364" r:id="rId37"/>
    <p:sldId id="329" r:id="rId38"/>
    <p:sldId id="330" r:id="rId39"/>
    <p:sldId id="365" r:id="rId40"/>
    <p:sldId id="325" r:id="rId41"/>
    <p:sldId id="302" r:id="rId42"/>
    <p:sldId id="301" r:id="rId43"/>
    <p:sldId id="303" r:id="rId44"/>
    <p:sldId id="304" r:id="rId45"/>
    <p:sldId id="307" r:id="rId46"/>
    <p:sldId id="308" r:id="rId47"/>
    <p:sldId id="288" r:id="rId48"/>
    <p:sldId id="281" r:id="rId49"/>
    <p:sldId id="271" r:id="rId50"/>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B1258CC-24B8-41DF-963C-CE789D9E2ED2}">
          <p14:sldIdLst>
            <p14:sldId id="354"/>
            <p14:sldId id="358"/>
            <p14:sldId id="355"/>
            <p14:sldId id="357"/>
            <p14:sldId id="306"/>
          </p14:sldIdLst>
        </p14:section>
        <p14:section name="Section sans titre" id="{4A2723E5-768D-4DE1-860C-B5FB120564FD}">
          <p14:sldIdLst>
            <p14:sldId id="263"/>
            <p14:sldId id="280"/>
            <p14:sldId id="341"/>
            <p14:sldId id="264"/>
            <p14:sldId id="359"/>
            <p14:sldId id="343"/>
            <p14:sldId id="295"/>
            <p14:sldId id="296"/>
            <p14:sldId id="360"/>
            <p14:sldId id="297"/>
            <p14:sldId id="361"/>
            <p14:sldId id="298"/>
            <p14:sldId id="299"/>
            <p14:sldId id="338"/>
            <p14:sldId id="362"/>
            <p14:sldId id="272"/>
            <p14:sldId id="344"/>
            <p14:sldId id="363"/>
            <p14:sldId id="290"/>
            <p14:sldId id="291"/>
            <p14:sldId id="352"/>
            <p14:sldId id="257"/>
            <p14:sldId id="259"/>
            <p14:sldId id="260"/>
            <p14:sldId id="261"/>
            <p14:sldId id="262"/>
            <p14:sldId id="353"/>
            <p14:sldId id="364"/>
            <p14:sldId id="329"/>
            <p14:sldId id="330"/>
            <p14:sldId id="365"/>
            <p14:sldId id="325"/>
            <p14:sldId id="302"/>
            <p14:sldId id="301"/>
            <p14:sldId id="303"/>
            <p14:sldId id="304"/>
            <p14:sldId id="307"/>
            <p14:sldId id="308"/>
            <p14:sldId id="288"/>
            <p14:sldId id="281"/>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58"/>
    <a:srgbClr val="F49517"/>
    <a:srgbClr val="FFCCFF"/>
    <a:srgbClr val="FF33CC"/>
    <a:srgbClr val="D0D8E8"/>
    <a:srgbClr val="E9EDF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E5EB7-435D-4A39-AC84-CCB5A346CE53}" v="75" dt="2023-05-24T09:23:41.26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5" autoAdjust="0"/>
    <p:restoredTop sz="99886" autoAdjust="0"/>
  </p:normalViewPr>
  <p:slideViewPr>
    <p:cSldViewPr>
      <p:cViewPr varScale="1">
        <p:scale>
          <a:sx n="114" d="100"/>
          <a:sy n="114" d="100"/>
        </p:scale>
        <p:origin x="1662" y="84"/>
      </p:cViewPr>
      <p:guideLst>
        <p:guide orient="horz" pos="2160"/>
        <p:guide pos="2880"/>
      </p:guideLst>
    </p:cSldViewPr>
  </p:slideViewPr>
  <p:outlineViewPr>
    <p:cViewPr>
      <p:scale>
        <a:sx n="33" d="100"/>
        <a:sy n="33" d="100"/>
      </p:scale>
      <p:origin x="0" y="576"/>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79" d="100"/>
          <a:sy n="79" d="100"/>
        </p:scale>
        <p:origin x="-3990"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ACE6C-5D63-4985-A42E-5E81C06E410D}"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fr-FR"/>
        </a:p>
      </dgm:t>
    </dgm:pt>
    <dgm:pt modelId="{433FF486-34C1-4215-8278-42A907E7F19A}">
      <dgm:prSet phldrT="[Texte]"/>
      <dgm:spPr/>
      <dgm:t>
        <a:bodyPr/>
        <a:lstStyle/>
        <a:p>
          <a:r>
            <a:rPr lang="fr-FR" dirty="0"/>
            <a:t>Opération 1 + déclaration de vacance  1 </a:t>
          </a:r>
        </a:p>
        <a:p>
          <a:r>
            <a:rPr lang="fr-FR" dirty="0"/>
            <a:t>à faire sur le grade</a:t>
          </a:r>
        </a:p>
      </dgm:t>
    </dgm:pt>
    <dgm:pt modelId="{FCD5CAE7-0CFD-4A03-8650-F5E01485B80F}" type="parTrans" cxnId="{314EA400-6C85-4FC0-B6ED-A96A274B3DA0}">
      <dgm:prSet/>
      <dgm:spPr/>
      <dgm:t>
        <a:bodyPr/>
        <a:lstStyle/>
        <a:p>
          <a:endParaRPr lang="fr-FR"/>
        </a:p>
      </dgm:t>
    </dgm:pt>
    <dgm:pt modelId="{CBA721DF-9155-46D4-BC4B-16EBE3CA5F67}" type="sibTrans" cxnId="{314EA400-6C85-4FC0-B6ED-A96A274B3DA0}">
      <dgm:prSet/>
      <dgm:spPr/>
      <dgm:t>
        <a:bodyPr/>
        <a:lstStyle/>
        <a:p>
          <a:endParaRPr lang="fr-FR"/>
        </a:p>
      </dgm:t>
    </dgm:pt>
    <dgm:pt modelId="{3541DF1F-26D9-4E5E-BD28-310FC8DEAD21}">
      <dgm:prSet phldrT="[Texte]" custT="1"/>
      <dgm:spPr/>
      <dgm:t>
        <a:bodyPr/>
        <a:lstStyle/>
        <a:p>
          <a:r>
            <a:rPr lang="fr-FR" sz="1800" dirty="0"/>
            <a:t>Mutation</a:t>
          </a:r>
        </a:p>
      </dgm:t>
    </dgm:pt>
    <dgm:pt modelId="{A12D6090-52BC-4883-97A9-E8FBD0A80584}" type="parTrans" cxnId="{D7F8F79C-0C00-4524-921D-B962BADFD4EB}">
      <dgm:prSet/>
      <dgm:spPr/>
      <dgm:t>
        <a:bodyPr/>
        <a:lstStyle/>
        <a:p>
          <a:endParaRPr lang="fr-FR"/>
        </a:p>
      </dgm:t>
    </dgm:pt>
    <dgm:pt modelId="{9EC23F30-B7BD-4D54-A0A7-9876F2BEFB6A}" type="sibTrans" cxnId="{D7F8F79C-0C00-4524-921D-B962BADFD4EB}">
      <dgm:prSet/>
      <dgm:spPr/>
      <dgm:t>
        <a:bodyPr/>
        <a:lstStyle/>
        <a:p>
          <a:endParaRPr lang="fr-FR"/>
        </a:p>
      </dgm:t>
    </dgm:pt>
    <dgm:pt modelId="{1287FBCB-6AE4-4FED-A49E-70654F92A563}">
      <dgm:prSet phldrT="[Texte]"/>
      <dgm:spPr/>
      <dgm:t>
        <a:bodyPr/>
        <a:lstStyle/>
        <a:p>
          <a:r>
            <a:rPr lang="fr-FR" dirty="0"/>
            <a:t>Opération 2 + déclaration de vacance  2 </a:t>
          </a:r>
        </a:p>
        <a:p>
          <a:r>
            <a:rPr lang="fr-FR" dirty="0"/>
            <a:t>à faire sur l’emploi fonctionnel</a:t>
          </a:r>
        </a:p>
      </dgm:t>
    </dgm:pt>
    <dgm:pt modelId="{1CA0EA84-E7F4-417D-9088-DF52F2F4B834}" type="parTrans" cxnId="{512788D8-EDB8-42A2-8236-CBFA87F11A2A}">
      <dgm:prSet/>
      <dgm:spPr/>
      <dgm:t>
        <a:bodyPr/>
        <a:lstStyle/>
        <a:p>
          <a:endParaRPr lang="fr-FR"/>
        </a:p>
      </dgm:t>
    </dgm:pt>
    <dgm:pt modelId="{12E2AFDC-4967-41E2-8232-917996868E3D}" type="sibTrans" cxnId="{512788D8-EDB8-42A2-8236-CBFA87F11A2A}">
      <dgm:prSet/>
      <dgm:spPr/>
      <dgm:t>
        <a:bodyPr/>
        <a:lstStyle/>
        <a:p>
          <a:endParaRPr lang="fr-FR"/>
        </a:p>
      </dgm:t>
    </dgm:pt>
    <dgm:pt modelId="{63CB8617-0D1E-4A16-A09E-A7163C16593A}">
      <dgm:prSet phldrT="[Texte]" custT="1"/>
      <dgm:spPr/>
      <dgm:t>
        <a:bodyPr/>
        <a:lstStyle/>
        <a:p>
          <a:r>
            <a:rPr lang="fr-FR" sz="1800" dirty="0"/>
            <a:t>Détachement sur l’emploi fonctionnel</a:t>
          </a:r>
        </a:p>
      </dgm:t>
    </dgm:pt>
    <dgm:pt modelId="{37F51A75-471F-4D89-8C10-D38E08313887}" type="parTrans" cxnId="{3C3D05E4-01FB-419B-A281-2D938128FCEF}">
      <dgm:prSet/>
      <dgm:spPr/>
      <dgm:t>
        <a:bodyPr/>
        <a:lstStyle/>
        <a:p>
          <a:endParaRPr lang="fr-FR"/>
        </a:p>
      </dgm:t>
    </dgm:pt>
    <dgm:pt modelId="{9ADD08C7-8151-4487-939E-CCF9107D125E}" type="sibTrans" cxnId="{3C3D05E4-01FB-419B-A281-2D938128FCEF}">
      <dgm:prSet/>
      <dgm:spPr/>
      <dgm:t>
        <a:bodyPr/>
        <a:lstStyle/>
        <a:p>
          <a:endParaRPr lang="fr-FR"/>
        </a:p>
      </dgm:t>
    </dgm:pt>
    <dgm:pt modelId="{139B3380-F07D-47A5-AA3F-6E5080B5FB25}">
      <dgm:prSet phldrT="[Texte]" custT="1"/>
      <dgm:spPr/>
      <dgm:t>
        <a:bodyPr/>
        <a:lstStyle/>
        <a:p>
          <a:r>
            <a:rPr lang="fr-FR" sz="1800" dirty="0"/>
            <a:t>Recrutement lauréat concours</a:t>
          </a:r>
        </a:p>
      </dgm:t>
    </dgm:pt>
    <dgm:pt modelId="{0349FC8C-4372-4A2C-B14F-67818B638E69}" type="parTrans" cxnId="{5058BCC3-D92B-47A6-899A-45EC2DC02192}">
      <dgm:prSet/>
      <dgm:spPr/>
      <dgm:t>
        <a:bodyPr/>
        <a:lstStyle/>
        <a:p>
          <a:endParaRPr lang="fr-FR"/>
        </a:p>
      </dgm:t>
    </dgm:pt>
    <dgm:pt modelId="{96A9D978-6EFF-4BAA-A09B-EFEE92A90E54}" type="sibTrans" cxnId="{5058BCC3-D92B-47A6-899A-45EC2DC02192}">
      <dgm:prSet/>
      <dgm:spPr/>
      <dgm:t>
        <a:bodyPr/>
        <a:lstStyle/>
        <a:p>
          <a:endParaRPr lang="fr-FR"/>
        </a:p>
      </dgm:t>
    </dgm:pt>
    <dgm:pt modelId="{2D910B9D-D729-477C-8D46-1A60520EA652}">
      <dgm:prSet phldrT="[Texte]" custT="1"/>
      <dgm:spPr/>
      <dgm:t>
        <a:bodyPr/>
        <a:lstStyle/>
        <a:p>
          <a:r>
            <a:rPr lang="fr-FR" sz="1800" dirty="0"/>
            <a:t>Intégration directe d’une autre fonction publique</a:t>
          </a:r>
        </a:p>
      </dgm:t>
    </dgm:pt>
    <dgm:pt modelId="{7231ABF0-4087-469D-B184-E95A7B05A51A}" type="parTrans" cxnId="{DE505B8C-8433-46C0-ADA5-DE00C61FE9FF}">
      <dgm:prSet/>
      <dgm:spPr/>
      <dgm:t>
        <a:bodyPr/>
        <a:lstStyle/>
        <a:p>
          <a:endParaRPr lang="fr-FR"/>
        </a:p>
      </dgm:t>
    </dgm:pt>
    <dgm:pt modelId="{ED71BEBE-483E-48BD-A566-CDE80995CBFD}" type="sibTrans" cxnId="{DE505B8C-8433-46C0-ADA5-DE00C61FE9FF}">
      <dgm:prSet/>
      <dgm:spPr/>
      <dgm:t>
        <a:bodyPr/>
        <a:lstStyle/>
        <a:p>
          <a:endParaRPr lang="fr-FR"/>
        </a:p>
      </dgm:t>
    </dgm:pt>
    <dgm:pt modelId="{4B8F6A29-C7CA-42D1-945F-8E001610AE43}" type="pres">
      <dgm:prSet presAssocID="{F70ACE6C-5D63-4985-A42E-5E81C06E410D}" presName="linearFlow" presStyleCnt="0">
        <dgm:presLayoutVars>
          <dgm:dir/>
          <dgm:animLvl val="lvl"/>
          <dgm:resizeHandles val="exact"/>
        </dgm:presLayoutVars>
      </dgm:prSet>
      <dgm:spPr/>
    </dgm:pt>
    <dgm:pt modelId="{665BB5DF-84F0-4C8C-BEB9-9BA9D780601C}" type="pres">
      <dgm:prSet presAssocID="{433FF486-34C1-4215-8278-42A907E7F19A}" presName="composite" presStyleCnt="0"/>
      <dgm:spPr/>
    </dgm:pt>
    <dgm:pt modelId="{767E6201-B0B1-4156-9057-0DFC342741A0}" type="pres">
      <dgm:prSet presAssocID="{433FF486-34C1-4215-8278-42A907E7F19A}" presName="parTx" presStyleLbl="node1" presStyleIdx="0" presStyleCnt="2">
        <dgm:presLayoutVars>
          <dgm:chMax val="0"/>
          <dgm:chPref val="0"/>
          <dgm:bulletEnabled val="1"/>
        </dgm:presLayoutVars>
      </dgm:prSet>
      <dgm:spPr/>
    </dgm:pt>
    <dgm:pt modelId="{B9760FB0-374A-4929-B985-09AC6CD59550}" type="pres">
      <dgm:prSet presAssocID="{433FF486-34C1-4215-8278-42A907E7F19A}" presName="parSh" presStyleLbl="node1" presStyleIdx="0" presStyleCnt="2"/>
      <dgm:spPr/>
    </dgm:pt>
    <dgm:pt modelId="{A537F63E-ECDA-451F-9437-8A22D20ABF0E}" type="pres">
      <dgm:prSet presAssocID="{433FF486-34C1-4215-8278-42A907E7F19A}" presName="desTx" presStyleLbl="fgAcc1" presStyleIdx="0" presStyleCnt="2">
        <dgm:presLayoutVars>
          <dgm:bulletEnabled val="1"/>
        </dgm:presLayoutVars>
      </dgm:prSet>
      <dgm:spPr/>
    </dgm:pt>
    <dgm:pt modelId="{FFDCC456-9AA6-421F-B1D9-E2E57B9486EE}" type="pres">
      <dgm:prSet presAssocID="{CBA721DF-9155-46D4-BC4B-16EBE3CA5F67}" presName="sibTrans" presStyleLbl="sibTrans2D1" presStyleIdx="0" presStyleCnt="1"/>
      <dgm:spPr/>
    </dgm:pt>
    <dgm:pt modelId="{B3E049EE-ED60-4740-A57C-5B52C4DF860B}" type="pres">
      <dgm:prSet presAssocID="{CBA721DF-9155-46D4-BC4B-16EBE3CA5F67}" presName="connTx" presStyleLbl="sibTrans2D1" presStyleIdx="0" presStyleCnt="1"/>
      <dgm:spPr/>
    </dgm:pt>
    <dgm:pt modelId="{AAA59BA9-48EE-4841-AF45-4845C585643D}" type="pres">
      <dgm:prSet presAssocID="{1287FBCB-6AE4-4FED-A49E-70654F92A563}" presName="composite" presStyleCnt="0"/>
      <dgm:spPr/>
    </dgm:pt>
    <dgm:pt modelId="{10886A1C-E5C9-4FDB-B14B-BF9984714D7B}" type="pres">
      <dgm:prSet presAssocID="{1287FBCB-6AE4-4FED-A49E-70654F92A563}" presName="parTx" presStyleLbl="node1" presStyleIdx="0" presStyleCnt="2">
        <dgm:presLayoutVars>
          <dgm:chMax val="0"/>
          <dgm:chPref val="0"/>
          <dgm:bulletEnabled val="1"/>
        </dgm:presLayoutVars>
      </dgm:prSet>
      <dgm:spPr/>
    </dgm:pt>
    <dgm:pt modelId="{C83C35AE-AF50-4CB2-95B1-5B4C3E149D31}" type="pres">
      <dgm:prSet presAssocID="{1287FBCB-6AE4-4FED-A49E-70654F92A563}" presName="parSh" presStyleLbl="node1" presStyleIdx="1" presStyleCnt="2"/>
      <dgm:spPr/>
    </dgm:pt>
    <dgm:pt modelId="{22096A9C-E14F-48E6-9E26-AF76D6D65761}" type="pres">
      <dgm:prSet presAssocID="{1287FBCB-6AE4-4FED-A49E-70654F92A563}" presName="desTx" presStyleLbl="fgAcc1" presStyleIdx="1" presStyleCnt="2">
        <dgm:presLayoutVars>
          <dgm:bulletEnabled val="1"/>
        </dgm:presLayoutVars>
      </dgm:prSet>
      <dgm:spPr/>
    </dgm:pt>
  </dgm:ptLst>
  <dgm:cxnLst>
    <dgm:cxn modelId="{314EA400-6C85-4FC0-B6ED-A96A274B3DA0}" srcId="{F70ACE6C-5D63-4985-A42E-5E81C06E410D}" destId="{433FF486-34C1-4215-8278-42A907E7F19A}" srcOrd="0" destOrd="0" parTransId="{FCD5CAE7-0CFD-4A03-8650-F5E01485B80F}" sibTransId="{CBA721DF-9155-46D4-BC4B-16EBE3CA5F67}"/>
    <dgm:cxn modelId="{AD838602-73EE-4FEB-9A1F-FBF4577F2F7C}" type="presOf" srcId="{433FF486-34C1-4215-8278-42A907E7F19A}" destId="{B9760FB0-374A-4929-B985-09AC6CD59550}" srcOrd="1" destOrd="0" presId="urn:microsoft.com/office/officeart/2005/8/layout/process3"/>
    <dgm:cxn modelId="{82A9E82E-346C-48A9-92E1-59837BAEC0F1}" type="presOf" srcId="{63CB8617-0D1E-4A16-A09E-A7163C16593A}" destId="{22096A9C-E14F-48E6-9E26-AF76D6D65761}" srcOrd="0" destOrd="0" presId="urn:microsoft.com/office/officeart/2005/8/layout/process3"/>
    <dgm:cxn modelId="{284EDD34-76D2-4957-8762-490E8AE7D1CC}" type="presOf" srcId="{CBA721DF-9155-46D4-BC4B-16EBE3CA5F67}" destId="{FFDCC456-9AA6-421F-B1D9-E2E57B9486EE}" srcOrd="0" destOrd="0" presId="urn:microsoft.com/office/officeart/2005/8/layout/process3"/>
    <dgm:cxn modelId="{77863135-6C3C-4A9B-8277-E62B1876963B}" type="presOf" srcId="{433FF486-34C1-4215-8278-42A907E7F19A}" destId="{767E6201-B0B1-4156-9057-0DFC342741A0}" srcOrd="0" destOrd="0" presId="urn:microsoft.com/office/officeart/2005/8/layout/process3"/>
    <dgm:cxn modelId="{3ED34138-FB81-4EC8-AA7F-42C632791BAB}" type="presOf" srcId="{CBA721DF-9155-46D4-BC4B-16EBE3CA5F67}" destId="{B3E049EE-ED60-4740-A57C-5B52C4DF860B}" srcOrd="1" destOrd="0" presId="urn:microsoft.com/office/officeart/2005/8/layout/process3"/>
    <dgm:cxn modelId="{7119D083-84F9-4AFA-9689-76194DD60304}" type="presOf" srcId="{2D910B9D-D729-477C-8D46-1A60520EA652}" destId="{A537F63E-ECDA-451F-9437-8A22D20ABF0E}" srcOrd="0" destOrd="2" presId="urn:microsoft.com/office/officeart/2005/8/layout/process3"/>
    <dgm:cxn modelId="{DE505B8C-8433-46C0-ADA5-DE00C61FE9FF}" srcId="{433FF486-34C1-4215-8278-42A907E7F19A}" destId="{2D910B9D-D729-477C-8D46-1A60520EA652}" srcOrd="2" destOrd="0" parTransId="{7231ABF0-4087-469D-B184-E95A7B05A51A}" sibTransId="{ED71BEBE-483E-48BD-A566-CDE80995CBFD}"/>
    <dgm:cxn modelId="{3F45BF9B-8932-496E-8652-E8070C6BF8C6}" type="presOf" srcId="{3541DF1F-26D9-4E5E-BD28-310FC8DEAD21}" destId="{A537F63E-ECDA-451F-9437-8A22D20ABF0E}" srcOrd="0" destOrd="0" presId="urn:microsoft.com/office/officeart/2005/8/layout/process3"/>
    <dgm:cxn modelId="{D7F8F79C-0C00-4524-921D-B962BADFD4EB}" srcId="{433FF486-34C1-4215-8278-42A907E7F19A}" destId="{3541DF1F-26D9-4E5E-BD28-310FC8DEAD21}" srcOrd="0" destOrd="0" parTransId="{A12D6090-52BC-4883-97A9-E8FBD0A80584}" sibTransId="{9EC23F30-B7BD-4D54-A0A7-9876F2BEFB6A}"/>
    <dgm:cxn modelId="{B1BABEA6-B62A-4352-80DE-AD64B8064E5C}" type="presOf" srcId="{1287FBCB-6AE4-4FED-A49E-70654F92A563}" destId="{C83C35AE-AF50-4CB2-95B1-5B4C3E149D31}" srcOrd="1" destOrd="0" presId="urn:microsoft.com/office/officeart/2005/8/layout/process3"/>
    <dgm:cxn modelId="{5058BCC3-D92B-47A6-899A-45EC2DC02192}" srcId="{433FF486-34C1-4215-8278-42A907E7F19A}" destId="{139B3380-F07D-47A5-AA3F-6E5080B5FB25}" srcOrd="1" destOrd="0" parTransId="{0349FC8C-4372-4A2C-B14F-67818B638E69}" sibTransId="{96A9D978-6EFF-4BAA-A09B-EFEE92A90E54}"/>
    <dgm:cxn modelId="{982DA0C6-2F89-4579-A1B7-B988DDEB932F}" type="presOf" srcId="{139B3380-F07D-47A5-AA3F-6E5080B5FB25}" destId="{A537F63E-ECDA-451F-9437-8A22D20ABF0E}" srcOrd="0" destOrd="1" presId="urn:microsoft.com/office/officeart/2005/8/layout/process3"/>
    <dgm:cxn modelId="{512788D8-EDB8-42A2-8236-CBFA87F11A2A}" srcId="{F70ACE6C-5D63-4985-A42E-5E81C06E410D}" destId="{1287FBCB-6AE4-4FED-A49E-70654F92A563}" srcOrd="1" destOrd="0" parTransId="{1CA0EA84-E7F4-417D-9088-DF52F2F4B834}" sibTransId="{12E2AFDC-4967-41E2-8232-917996868E3D}"/>
    <dgm:cxn modelId="{368FEDD8-A346-447A-9255-EAB245BECFA7}" type="presOf" srcId="{F70ACE6C-5D63-4985-A42E-5E81C06E410D}" destId="{4B8F6A29-C7CA-42D1-945F-8E001610AE43}" srcOrd="0" destOrd="0" presId="urn:microsoft.com/office/officeart/2005/8/layout/process3"/>
    <dgm:cxn modelId="{3C3D05E4-01FB-419B-A281-2D938128FCEF}" srcId="{1287FBCB-6AE4-4FED-A49E-70654F92A563}" destId="{63CB8617-0D1E-4A16-A09E-A7163C16593A}" srcOrd="0" destOrd="0" parTransId="{37F51A75-471F-4D89-8C10-D38E08313887}" sibTransId="{9ADD08C7-8151-4487-939E-CCF9107D125E}"/>
    <dgm:cxn modelId="{A75929EB-D5C0-4455-B360-90FE9578DB3B}" type="presOf" srcId="{1287FBCB-6AE4-4FED-A49E-70654F92A563}" destId="{10886A1C-E5C9-4FDB-B14B-BF9984714D7B}" srcOrd="0" destOrd="0" presId="urn:microsoft.com/office/officeart/2005/8/layout/process3"/>
    <dgm:cxn modelId="{69200486-5C81-449E-A986-A0DD881D7A87}" type="presParOf" srcId="{4B8F6A29-C7CA-42D1-945F-8E001610AE43}" destId="{665BB5DF-84F0-4C8C-BEB9-9BA9D780601C}" srcOrd="0" destOrd="0" presId="urn:microsoft.com/office/officeart/2005/8/layout/process3"/>
    <dgm:cxn modelId="{00D4AE17-57AF-4F64-97D5-39A201C0B448}" type="presParOf" srcId="{665BB5DF-84F0-4C8C-BEB9-9BA9D780601C}" destId="{767E6201-B0B1-4156-9057-0DFC342741A0}" srcOrd="0" destOrd="0" presId="urn:microsoft.com/office/officeart/2005/8/layout/process3"/>
    <dgm:cxn modelId="{9C5453CA-4635-4F45-A66A-765A7B170E2D}" type="presParOf" srcId="{665BB5DF-84F0-4C8C-BEB9-9BA9D780601C}" destId="{B9760FB0-374A-4929-B985-09AC6CD59550}" srcOrd="1" destOrd="0" presId="urn:microsoft.com/office/officeart/2005/8/layout/process3"/>
    <dgm:cxn modelId="{3847F0BF-6750-494C-A095-C7A18ED79E95}" type="presParOf" srcId="{665BB5DF-84F0-4C8C-BEB9-9BA9D780601C}" destId="{A537F63E-ECDA-451F-9437-8A22D20ABF0E}" srcOrd="2" destOrd="0" presId="urn:microsoft.com/office/officeart/2005/8/layout/process3"/>
    <dgm:cxn modelId="{DC2CCB12-DC0C-4AB4-BACF-B7827CB18889}" type="presParOf" srcId="{4B8F6A29-C7CA-42D1-945F-8E001610AE43}" destId="{FFDCC456-9AA6-421F-B1D9-E2E57B9486EE}" srcOrd="1" destOrd="0" presId="urn:microsoft.com/office/officeart/2005/8/layout/process3"/>
    <dgm:cxn modelId="{1BF706A7-5D58-4841-887C-73AFC5E620DA}" type="presParOf" srcId="{FFDCC456-9AA6-421F-B1D9-E2E57B9486EE}" destId="{B3E049EE-ED60-4740-A57C-5B52C4DF860B}" srcOrd="0" destOrd="0" presId="urn:microsoft.com/office/officeart/2005/8/layout/process3"/>
    <dgm:cxn modelId="{7B886324-21CA-458D-94E6-7CAE3FF08F14}" type="presParOf" srcId="{4B8F6A29-C7CA-42D1-945F-8E001610AE43}" destId="{AAA59BA9-48EE-4841-AF45-4845C585643D}" srcOrd="2" destOrd="0" presId="urn:microsoft.com/office/officeart/2005/8/layout/process3"/>
    <dgm:cxn modelId="{AC71C2BC-5C2F-4B28-81FD-5AE02C37A979}" type="presParOf" srcId="{AAA59BA9-48EE-4841-AF45-4845C585643D}" destId="{10886A1C-E5C9-4FDB-B14B-BF9984714D7B}" srcOrd="0" destOrd="0" presId="urn:microsoft.com/office/officeart/2005/8/layout/process3"/>
    <dgm:cxn modelId="{E866DD63-0FE9-4BEB-AA64-0AD7D48D0F9C}" type="presParOf" srcId="{AAA59BA9-48EE-4841-AF45-4845C585643D}" destId="{C83C35AE-AF50-4CB2-95B1-5B4C3E149D31}" srcOrd="1" destOrd="0" presId="urn:microsoft.com/office/officeart/2005/8/layout/process3"/>
    <dgm:cxn modelId="{C1F9CEE3-1D99-4302-B8C8-302128B81841}" type="presParOf" srcId="{AAA59BA9-48EE-4841-AF45-4845C585643D}" destId="{22096A9C-E14F-48E6-9E26-AF76D6D6576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60FB0-374A-4929-B985-09AC6CD59550}">
      <dsp:nvSpPr>
        <dsp:cNvPr id="0" name=""/>
        <dsp:cNvSpPr/>
      </dsp:nvSpPr>
      <dsp:spPr>
        <a:xfrm>
          <a:off x="3011" y="375235"/>
          <a:ext cx="2584936" cy="1325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fr-FR" sz="1500" kern="1200" dirty="0"/>
            <a:t>Opération 1 + déclaration de vacance  1 </a:t>
          </a:r>
        </a:p>
        <a:p>
          <a:pPr marL="0" lvl="0" indent="0" algn="l" defTabSz="666750">
            <a:lnSpc>
              <a:spcPct val="90000"/>
            </a:lnSpc>
            <a:spcBef>
              <a:spcPct val="0"/>
            </a:spcBef>
            <a:spcAft>
              <a:spcPct val="35000"/>
            </a:spcAft>
            <a:buNone/>
          </a:pPr>
          <a:r>
            <a:rPr lang="fr-FR" sz="1500" kern="1200" dirty="0"/>
            <a:t>à faire sur le grade</a:t>
          </a:r>
        </a:p>
      </dsp:txBody>
      <dsp:txXfrm>
        <a:off x="3011" y="375235"/>
        <a:ext cx="2584936" cy="883480"/>
      </dsp:txXfrm>
    </dsp:sp>
    <dsp:sp modelId="{A537F63E-ECDA-451F-9437-8A22D20ABF0E}">
      <dsp:nvSpPr>
        <dsp:cNvPr id="0" name=""/>
        <dsp:cNvSpPr/>
      </dsp:nvSpPr>
      <dsp:spPr>
        <a:xfrm>
          <a:off x="532456" y="1258716"/>
          <a:ext cx="2584936" cy="1998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a:t>Mutation</a:t>
          </a:r>
        </a:p>
        <a:p>
          <a:pPr marL="171450" lvl="1" indent="-171450" algn="l" defTabSz="800100">
            <a:lnSpc>
              <a:spcPct val="90000"/>
            </a:lnSpc>
            <a:spcBef>
              <a:spcPct val="0"/>
            </a:spcBef>
            <a:spcAft>
              <a:spcPct val="15000"/>
            </a:spcAft>
            <a:buChar char="•"/>
          </a:pPr>
          <a:r>
            <a:rPr lang="fr-FR" sz="1800" kern="1200" dirty="0"/>
            <a:t>Recrutement lauréat concours</a:t>
          </a:r>
        </a:p>
        <a:p>
          <a:pPr marL="171450" lvl="1" indent="-171450" algn="l" defTabSz="800100">
            <a:lnSpc>
              <a:spcPct val="90000"/>
            </a:lnSpc>
            <a:spcBef>
              <a:spcPct val="0"/>
            </a:spcBef>
            <a:spcAft>
              <a:spcPct val="15000"/>
            </a:spcAft>
            <a:buChar char="•"/>
          </a:pPr>
          <a:r>
            <a:rPr lang="fr-FR" sz="1800" kern="1200" dirty="0"/>
            <a:t>Intégration directe d’une autre fonction publique</a:t>
          </a:r>
        </a:p>
      </dsp:txBody>
      <dsp:txXfrm>
        <a:off x="590975" y="1317235"/>
        <a:ext cx="2467898" cy="1880962"/>
      </dsp:txXfrm>
    </dsp:sp>
    <dsp:sp modelId="{FFDCC456-9AA6-421F-B1D9-E2E57B9486EE}">
      <dsp:nvSpPr>
        <dsp:cNvPr id="0" name=""/>
        <dsp:cNvSpPr/>
      </dsp:nvSpPr>
      <dsp:spPr>
        <a:xfrm>
          <a:off x="2979814" y="495188"/>
          <a:ext cx="830758" cy="643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fr-FR" sz="1200" kern="1200"/>
        </a:p>
      </dsp:txBody>
      <dsp:txXfrm>
        <a:off x="2979814" y="623903"/>
        <a:ext cx="637686" cy="386144"/>
      </dsp:txXfrm>
    </dsp:sp>
    <dsp:sp modelId="{C83C35AE-AF50-4CB2-95B1-5B4C3E149D31}">
      <dsp:nvSpPr>
        <dsp:cNvPr id="0" name=""/>
        <dsp:cNvSpPr/>
      </dsp:nvSpPr>
      <dsp:spPr>
        <a:xfrm>
          <a:off x="4155415" y="375235"/>
          <a:ext cx="2584936" cy="13252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fr-FR" sz="1500" kern="1200" dirty="0"/>
            <a:t>Opération 2 + déclaration de vacance  2 </a:t>
          </a:r>
        </a:p>
        <a:p>
          <a:pPr marL="0" lvl="0" indent="0" algn="l" defTabSz="666750">
            <a:lnSpc>
              <a:spcPct val="90000"/>
            </a:lnSpc>
            <a:spcBef>
              <a:spcPct val="0"/>
            </a:spcBef>
            <a:spcAft>
              <a:spcPct val="35000"/>
            </a:spcAft>
            <a:buNone/>
          </a:pPr>
          <a:r>
            <a:rPr lang="fr-FR" sz="1500" kern="1200" dirty="0"/>
            <a:t>à faire sur l’emploi fonctionnel</a:t>
          </a:r>
        </a:p>
      </dsp:txBody>
      <dsp:txXfrm>
        <a:off x="4155415" y="375235"/>
        <a:ext cx="2584936" cy="883480"/>
      </dsp:txXfrm>
    </dsp:sp>
    <dsp:sp modelId="{22096A9C-E14F-48E6-9E26-AF76D6D65761}">
      <dsp:nvSpPr>
        <dsp:cNvPr id="0" name=""/>
        <dsp:cNvSpPr/>
      </dsp:nvSpPr>
      <dsp:spPr>
        <a:xfrm>
          <a:off x="4684860" y="1258716"/>
          <a:ext cx="2584936" cy="19980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fr-FR" sz="1800" kern="1200" dirty="0"/>
            <a:t>Détachement sur l’emploi fonctionnel</a:t>
          </a:r>
        </a:p>
      </dsp:txBody>
      <dsp:txXfrm>
        <a:off x="4743379" y="1317235"/>
        <a:ext cx="2467898" cy="18809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24" tIns="45712" rIns="91424" bIns="45712" rtlCol="0"/>
          <a:lstStyle>
            <a:lvl1pPr algn="l">
              <a:defRPr sz="1200"/>
            </a:lvl1pPr>
          </a:lstStyle>
          <a:p>
            <a:endParaRPr lang="fr-FR"/>
          </a:p>
        </p:txBody>
      </p:sp>
      <p:sp>
        <p:nvSpPr>
          <p:cNvPr id="4" name="Espace réservé du pied de page 3"/>
          <p:cNvSpPr>
            <a:spLocks noGrp="1"/>
          </p:cNvSpPr>
          <p:nvPr>
            <p:ph type="ftr" sz="quarter" idx="2"/>
          </p:nvPr>
        </p:nvSpPr>
        <p:spPr>
          <a:xfrm>
            <a:off x="4838997" y="9405137"/>
            <a:ext cx="1368152" cy="496887"/>
          </a:xfrm>
          <a:prstGeom prst="rect">
            <a:avLst/>
          </a:prstGeom>
        </p:spPr>
        <p:txBody>
          <a:bodyPr vert="horz" lIns="91424" tIns="45712" rIns="91424" bIns="45712" rtlCol="0" anchor="b"/>
          <a:lstStyle>
            <a:lvl1pPr algn="l">
              <a:defRPr sz="1200"/>
            </a:lvl1pPr>
          </a:lstStyle>
          <a:p>
            <a:endParaRPr lang="fr-FR" dirty="0"/>
          </a:p>
        </p:txBody>
      </p:sp>
      <p:sp>
        <p:nvSpPr>
          <p:cNvPr id="6" name="Espace réservé de la date 5">
            <a:extLst>
              <a:ext uri="{FF2B5EF4-FFF2-40B4-BE49-F238E27FC236}">
                <a16:creationId xmlns:a16="http://schemas.microsoft.com/office/drawing/2014/main" id="{BECD4B0C-6F91-4E0D-B11E-DB741B36124A}"/>
              </a:ext>
            </a:extLst>
          </p:cNvPr>
          <p:cNvSpPr>
            <a:spLocks noGrp="1"/>
          </p:cNvSpPr>
          <p:nvPr>
            <p:ph type="dt" sz="quarter" idx="1"/>
          </p:nvPr>
        </p:nvSpPr>
        <p:spPr>
          <a:xfrm>
            <a:off x="3849689" y="0"/>
            <a:ext cx="2946400" cy="496888"/>
          </a:xfrm>
          <a:prstGeom prst="rect">
            <a:avLst/>
          </a:prstGeom>
        </p:spPr>
        <p:txBody>
          <a:bodyPr vert="horz" lIns="91432" tIns="45716" rIns="91432" bIns="45716" rtlCol="0"/>
          <a:lstStyle>
            <a:lvl1pPr algn="r">
              <a:defRPr sz="1200"/>
            </a:lvl1pPr>
          </a:lstStyle>
          <a:p>
            <a:fld id="{5B521BB0-B2D6-4D72-B405-CDEEB1D6260B}" type="datetimeFigureOut">
              <a:rPr lang="fr-FR" smtClean="0"/>
              <a:t>25/05/2023</a:t>
            </a:fld>
            <a:endParaRPr lang="fr-FR"/>
          </a:p>
        </p:txBody>
      </p:sp>
      <p:sp>
        <p:nvSpPr>
          <p:cNvPr id="7" name="Espace réservé du numéro de diapositive 6">
            <a:extLst>
              <a:ext uri="{FF2B5EF4-FFF2-40B4-BE49-F238E27FC236}">
                <a16:creationId xmlns:a16="http://schemas.microsoft.com/office/drawing/2014/main" id="{024D41C1-0E76-4F4D-B9BD-C2F5E332298C}"/>
              </a:ext>
            </a:extLst>
          </p:cNvPr>
          <p:cNvSpPr>
            <a:spLocks noGrp="1"/>
          </p:cNvSpPr>
          <p:nvPr>
            <p:ph type="sldNum" sz="quarter" idx="3"/>
          </p:nvPr>
        </p:nvSpPr>
        <p:spPr>
          <a:xfrm>
            <a:off x="590527" y="9283799"/>
            <a:ext cx="2946400" cy="496888"/>
          </a:xfrm>
          <a:prstGeom prst="rect">
            <a:avLst/>
          </a:prstGeom>
        </p:spPr>
        <p:txBody>
          <a:bodyPr vert="horz" lIns="91432" tIns="45716" rIns="91432" bIns="45716" rtlCol="0" anchor="b"/>
          <a:lstStyle>
            <a:lvl1pPr algn="r">
              <a:defRPr sz="1200"/>
            </a:lvl1pPr>
          </a:lstStyle>
          <a:p>
            <a:fld id="{9BBED809-61D0-441F-A8BC-59B9DFEB0D22}" type="slidenum">
              <a:rPr lang="fr-FR" smtClean="0"/>
              <a:t>‹N°›</a:t>
            </a:fld>
            <a:endParaRPr lang="fr-FR"/>
          </a:p>
        </p:txBody>
      </p:sp>
    </p:spTree>
    <p:extLst>
      <p:ext uri="{BB962C8B-B14F-4D97-AF65-F5344CB8AC3E}">
        <p14:creationId xmlns:p14="http://schemas.microsoft.com/office/powerpoint/2010/main" val="3888996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2"/>
            <a:ext cx="2945659" cy="496332"/>
          </a:xfrm>
          <a:prstGeom prst="rect">
            <a:avLst/>
          </a:prstGeom>
        </p:spPr>
        <p:txBody>
          <a:bodyPr vert="horz" lIns="91424" tIns="45712" rIns="91424" bIns="45712" rtlCol="0"/>
          <a:lstStyle>
            <a:lvl1pPr algn="l">
              <a:defRPr sz="1200"/>
            </a:lvl1pPr>
          </a:lstStyle>
          <a:p>
            <a:endParaRPr lang="fr-FR"/>
          </a:p>
        </p:txBody>
      </p:sp>
      <p:sp>
        <p:nvSpPr>
          <p:cNvPr id="3" name="Espace réservé de la date 2"/>
          <p:cNvSpPr>
            <a:spLocks noGrp="1"/>
          </p:cNvSpPr>
          <p:nvPr>
            <p:ph type="dt" idx="1"/>
          </p:nvPr>
        </p:nvSpPr>
        <p:spPr>
          <a:xfrm>
            <a:off x="3850447" y="2"/>
            <a:ext cx="2945659" cy="496332"/>
          </a:xfrm>
          <a:prstGeom prst="rect">
            <a:avLst/>
          </a:prstGeom>
        </p:spPr>
        <p:txBody>
          <a:bodyPr vert="horz" lIns="91424" tIns="45712" rIns="91424" bIns="45712" rtlCol="0"/>
          <a:lstStyle>
            <a:lvl1pPr algn="r">
              <a:defRPr sz="1200"/>
            </a:lvl1pPr>
          </a:lstStyle>
          <a:p>
            <a:fld id="{43A95356-9F60-4437-A444-6A4339DAAC3F}" type="datetimeFigureOut">
              <a:rPr lang="fr-FR" smtClean="0"/>
              <a:pPr/>
              <a:t>25/05/2023</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4" tIns="45712" rIns="91424" bIns="45712" rtlCol="0" anchor="ctr"/>
          <a:lstStyle/>
          <a:p>
            <a:endParaRPr lang="fr-FR"/>
          </a:p>
        </p:txBody>
      </p:sp>
      <p:sp>
        <p:nvSpPr>
          <p:cNvPr id="5" name="Espace réservé des commentaires 4"/>
          <p:cNvSpPr>
            <a:spLocks noGrp="1"/>
          </p:cNvSpPr>
          <p:nvPr>
            <p:ph type="body" sz="quarter" idx="3"/>
          </p:nvPr>
        </p:nvSpPr>
        <p:spPr>
          <a:xfrm>
            <a:off x="679768" y="4715156"/>
            <a:ext cx="5438140" cy="4466987"/>
          </a:xfrm>
          <a:prstGeom prst="rect">
            <a:avLst/>
          </a:prstGeom>
        </p:spPr>
        <p:txBody>
          <a:bodyPr vert="horz" lIns="91424" tIns="45712" rIns="91424" bIns="45712"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9428586"/>
            <a:ext cx="2945659" cy="496332"/>
          </a:xfrm>
          <a:prstGeom prst="rect">
            <a:avLst/>
          </a:prstGeom>
        </p:spPr>
        <p:txBody>
          <a:bodyPr vert="horz" lIns="91424" tIns="45712" rIns="91424" bIns="4571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7" y="9428586"/>
            <a:ext cx="2945659" cy="496332"/>
          </a:xfrm>
          <a:prstGeom prst="rect">
            <a:avLst/>
          </a:prstGeom>
        </p:spPr>
        <p:txBody>
          <a:bodyPr vert="horz" lIns="91424" tIns="45712" rIns="91424" bIns="45712" rtlCol="0" anchor="b"/>
          <a:lstStyle>
            <a:lvl1pPr algn="r">
              <a:defRPr sz="1200"/>
            </a:lvl1pPr>
          </a:lstStyle>
          <a:p>
            <a:fld id="{42E8D003-F022-4F3D-94A1-204B09455783}" type="slidenum">
              <a:rPr lang="fr-FR" smtClean="0"/>
              <a:pPr/>
              <a:t>‹N°›</a:t>
            </a:fld>
            <a:endParaRPr lang="fr-FR"/>
          </a:p>
        </p:txBody>
      </p:sp>
    </p:spTree>
    <p:extLst>
      <p:ext uri="{BB962C8B-B14F-4D97-AF65-F5344CB8AC3E}">
        <p14:creationId xmlns:p14="http://schemas.microsoft.com/office/powerpoint/2010/main" val="765146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A2C6522-9290-9649-BC23-EE428E90346C}" type="slidenum">
              <a:rPr lang="fr-FR" smtClean="0"/>
              <a:t>3</a:t>
            </a:fld>
            <a:endParaRPr lang="fr-FR"/>
          </a:p>
        </p:txBody>
      </p:sp>
    </p:spTree>
    <p:extLst>
      <p:ext uri="{BB962C8B-B14F-4D97-AF65-F5344CB8AC3E}">
        <p14:creationId xmlns:p14="http://schemas.microsoft.com/office/powerpoint/2010/main" val="61951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saisie de la DVE ne peut intervenir qu’après la prise d’une délibération si le grade ne figure pas dans le tableau des effectifs,</a:t>
            </a:r>
          </a:p>
          <a:p>
            <a:r>
              <a:rPr lang="fr-FR" dirty="0"/>
              <a:t>Pour la DVE, il faut raisonner si le poste existait déjà et occupé par un agent, le motif du départ de celui-ci</a:t>
            </a:r>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15</a:t>
            </a:fld>
            <a:endParaRPr lang="fr-FR"/>
          </a:p>
        </p:txBody>
      </p:sp>
    </p:spTree>
    <p:extLst>
      <p:ext uri="{BB962C8B-B14F-4D97-AF65-F5344CB8AC3E}">
        <p14:creationId xmlns:p14="http://schemas.microsoft.com/office/powerpoint/2010/main" val="387916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17</a:t>
            </a:fld>
            <a:endParaRPr lang="fr-FR"/>
          </a:p>
        </p:txBody>
      </p:sp>
    </p:spTree>
    <p:extLst>
      <p:ext uri="{BB962C8B-B14F-4D97-AF65-F5344CB8AC3E}">
        <p14:creationId xmlns:p14="http://schemas.microsoft.com/office/powerpoint/2010/main" val="168427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18</a:t>
            </a:fld>
            <a:endParaRPr lang="fr-FR"/>
          </a:p>
        </p:txBody>
      </p:sp>
    </p:spTree>
    <p:extLst>
      <p:ext uri="{BB962C8B-B14F-4D97-AF65-F5344CB8AC3E}">
        <p14:creationId xmlns:p14="http://schemas.microsoft.com/office/powerpoint/2010/main" val="337757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2176839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Temps non complet : diminution ou augmentation de moins</a:t>
            </a:r>
            <a:r>
              <a:rPr lang="fr-FR" baseline="0" dirty="0"/>
              <a:t> de 10% et n’entraine pas de changement de régime d’affiliation, pas obliger de saisir le CT</a:t>
            </a:r>
          </a:p>
          <a:p>
            <a:r>
              <a:rPr lang="fr-FR" baseline="0" dirty="0"/>
              <a:t>Temps complet : dès qu’il y ait modification, il faut saisir le CT</a:t>
            </a:r>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21</a:t>
            </a:fld>
            <a:endParaRPr lang="fr-FR"/>
          </a:p>
        </p:txBody>
      </p:sp>
    </p:spTree>
    <p:extLst>
      <p:ext uri="{BB962C8B-B14F-4D97-AF65-F5344CB8AC3E}">
        <p14:creationId xmlns:p14="http://schemas.microsoft.com/office/powerpoint/2010/main" val="249042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grades relevant de l’échelle C2, c’est-à-dire ceux ouverts aux concours nécessitent </a:t>
            </a:r>
            <a:r>
              <a:rPr lang="fr-FR"/>
              <a:t>la saisie d’une DVE</a:t>
            </a:r>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249042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24</a:t>
            </a:fld>
            <a:endParaRPr lang="fr-FR"/>
          </a:p>
        </p:txBody>
      </p:sp>
    </p:spTree>
    <p:extLst>
      <p:ext uri="{BB962C8B-B14F-4D97-AF65-F5344CB8AC3E}">
        <p14:creationId xmlns:p14="http://schemas.microsoft.com/office/powerpoint/2010/main" val="249042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25</a:t>
            </a:fld>
            <a:endParaRPr lang="fr-FR"/>
          </a:p>
        </p:txBody>
      </p:sp>
    </p:spTree>
    <p:extLst>
      <p:ext uri="{BB962C8B-B14F-4D97-AF65-F5344CB8AC3E}">
        <p14:creationId xmlns:p14="http://schemas.microsoft.com/office/powerpoint/2010/main" val="249042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249042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249042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5</a:t>
            </a:fld>
            <a:endParaRPr lang="fr-FR" dirty="0"/>
          </a:p>
        </p:txBody>
      </p:sp>
    </p:spTree>
    <p:extLst>
      <p:ext uri="{BB962C8B-B14F-4D97-AF65-F5344CB8AC3E}">
        <p14:creationId xmlns:p14="http://schemas.microsoft.com/office/powerpoint/2010/main" val="3142338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Prévoir une nouvelle déclaration pour la date a changé, grade ne convient pas, le nombre d’heures</a:t>
            </a:r>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38</a:t>
            </a:fld>
            <a:endParaRPr lang="fr-FR"/>
          </a:p>
        </p:txBody>
      </p:sp>
    </p:spTree>
    <p:extLst>
      <p:ext uri="{BB962C8B-B14F-4D97-AF65-F5344CB8AC3E}">
        <p14:creationId xmlns:p14="http://schemas.microsoft.com/office/powerpoint/2010/main" val="137990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44</a:t>
            </a:fld>
            <a:endParaRPr lang="fr-FR"/>
          </a:p>
        </p:txBody>
      </p:sp>
    </p:spTree>
    <p:extLst>
      <p:ext uri="{BB962C8B-B14F-4D97-AF65-F5344CB8AC3E}">
        <p14:creationId xmlns:p14="http://schemas.microsoft.com/office/powerpoint/2010/main" val="249042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6</a:t>
            </a:fld>
            <a:endParaRPr lang="fr-FR" dirty="0"/>
          </a:p>
        </p:txBody>
      </p:sp>
    </p:spTree>
    <p:extLst>
      <p:ext uri="{BB962C8B-B14F-4D97-AF65-F5344CB8AC3E}">
        <p14:creationId xmlns:p14="http://schemas.microsoft.com/office/powerpoint/2010/main" val="2490422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7</a:t>
            </a:fld>
            <a:endParaRPr lang="fr-FR" dirty="0"/>
          </a:p>
        </p:txBody>
      </p:sp>
    </p:spTree>
    <p:extLst>
      <p:ext uri="{BB962C8B-B14F-4D97-AF65-F5344CB8AC3E}">
        <p14:creationId xmlns:p14="http://schemas.microsoft.com/office/powerpoint/2010/main" val="249042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solidFill>
                  <a:prstClr val="black"/>
                </a:solidFill>
              </a:rPr>
              <a:pPr/>
              <a:t>8</a:t>
            </a:fld>
            <a:endParaRPr lang="fr-FR" dirty="0">
              <a:solidFill>
                <a:prstClr val="black"/>
              </a:solidFill>
            </a:endParaRPr>
          </a:p>
        </p:txBody>
      </p:sp>
    </p:spTree>
    <p:extLst>
      <p:ext uri="{BB962C8B-B14F-4D97-AF65-F5344CB8AC3E}">
        <p14:creationId xmlns:p14="http://schemas.microsoft.com/office/powerpoint/2010/main" val="2490422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9</a:t>
            </a:fld>
            <a:endParaRPr lang="fr-FR" dirty="0"/>
          </a:p>
        </p:txBody>
      </p:sp>
    </p:spTree>
    <p:extLst>
      <p:ext uri="{BB962C8B-B14F-4D97-AF65-F5344CB8AC3E}">
        <p14:creationId xmlns:p14="http://schemas.microsoft.com/office/powerpoint/2010/main" val="249042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249042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saisie de la DVE ne peut intervenir qu’après la prise d’une délibération si le grade ne figure pas dans le tableau des effectifs</a:t>
            </a:r>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12</a:t>
            </a:fld>
            <a:endParaRPr lang="fr-FR"/>
          </a:p>
        </p:txBody>
      </p:sp>
    </p:spTree>
    <p:extLst>
      <p:ext uri="{BB962C8B-B14F-4D97-AF65-F5344CB8AC3E}">
        <p14:creationId xmlns:p14="http://schemas.microsoft.com/office/powerpoint/2010/main" val="417661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saisie de la DVE ne peut intervenir qu’après la prise d’une délibération si le grade ne figure pas dans le tableau des effectifs</a:t>
            </a:r>
          </a:p>
        </p:txBody>
      </p:sp>
      <p:sp>
        <p:nvSpPr>
          <p:cNvPr id="4" name="Espace réservé du numéro de diapositive 3"/>
          <p:cNvSpPr>
            <a:spLocks noGrp="1"/>
          </p:cNvSpPr>
          <p:nvPr>
            <p:ph type="sldNum" sz="quarter" idx="10"/>
          </p:nvPr>
        </p:nvSpPr>
        <p:spPr/>
        <p:txBody>
          <a:bodyPr/>
          <a:lstStyle/>
          <a:p>
            <a:fld id="{42E8D003-F022-4F3D-94A1-204B09455783}" type="slidenum">
              <a:rPr lang="fr-FR" smtClean="0"/>
              <a:pPr/>
              <a:t>13</a:t>
            </a:fld>
            <a:endParaRPr lang="fr-FR"/>
          </a:p>
        </p:txBody>
      </p:sp>
    </p:spTree>
    <p:extLst>
      <p:ext uri="{BB962C8B-B14F-4D97-AF65-F5344CB8AC3E}">
        <p14:creationId xmlns:p14="http://schemas.microsoft.com/office/powerpoint/2010/main" val="21963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a:xfrm>
            <a:off x="6012160" y="6361776"/>
            <a:ext cx="2895600" cy="365125"/>
          </a:xfrm>
        </p:spPr>
        <p:txBody>
          <a:bodyPr/>
          <a:lstStyle/>
          <a:p>
            <a:endParaRPr lang="fr-FR" dirty="0"/>
          </a:p>
        </p:txBody>
      </p:sp>
      <p:sp>
        <p:nvSpPr>
          <p:cNvPr id="6" name="Espace réservé du numéro de diapositive 5"/>
          <p:cNvSpPr>
            <a:spLocks noGrp="1"/>
          </p:cNvSpPr>
          <p:nvPr>
            <p:ph type="sldNum" sz="quarter" idx="12"/>
          </p:nvPr>
        </p:nvSpPr>
        <p:spPr>
          <a:xfrm>
            <a:off x="3275856" y="6335827"/>
            <a:ext cx="2133600" cy="365125"/>
          </a:xfrm>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2530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275857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857365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bg>
      <p:bgPr>
        <a:solidFill>
          <a:srgbClr val="F49517"/>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38FA-679E-D41A-78B2-38DBCB669E96}"/>
              </a:ext>
            </a:extLst>
          </p:cNvPr>
          <p:cNvSpPr>
            <a:spLocks noGrp="1"/>
          </p:cNvSpPr>
          <p:nvPr>
            <p:ph type="ctrTitle"/>
          </p:nvPr>
        </p:nvSpPr>
        <p:spPr>
          <a:xfrm>
            <a:off x="1752600" y="1843315"/>
            <a:ext cx="6858000" cy="1925865"/>
          </a:xfrm>
        </p:spPr>
        <p:txBody>
          <a:bodyPr anchor="b">
            <a:normAutofit/>
          </a:bodyPr>
          <a:lstStyle>
            <a:lvl1pPr algn="l">
              <a:defRPr sz="4050" b="1" i="0">
                <a:solidFill>
                  <a:schemeClr val="bg1"/>
                </a:solidFill>
                <a:latin typeface="Futura LT" panose="02000503000000000000" pitchFamily="2" charset="0"/>
                <a:cs typeface="FUTURA MEDIUM" panose="020B0602020204020303" pitchFamily="34" charset="-79"/>
              </a:defRPr>
            </a:lvl1pPr>
          </a:lstStyle>
          <a:p>
            <a:r>
              <a:rPr lang="fr-FR" dirty="0"/>
              <a:t>Modifiez le style du titre</a:t>
            </a:r>
          </a:p>
        </p:txBody>
      </p:sp>
      <p:sp>
        <p:nvSpPr>
          <p:cNvPr id="3" name="Sous-titre 2">
            <a:extLst>
              <a:ext uri="{FF2B5EF4-FFF2-40B4-BE49-F238E27FC236}">
                <a16:creationId xmlns:a16="http://schemas.microsoft.com/office/drawing/2014/main" id="{D9E27C9A-DB16-F138-A95B-9BB4C8CC9016}"/>
              </a:ext>
            </a:extLst>
          </p:cNvPr>
          <p:cNvSpPr>
            <a:spLocks noGrp="1"/>
          </p:cNvSpPr>
          <p:nvPr>
            <p:ph type="subTitle" idx="1"/>
          </p:nvPr>
        </p:nvSpPr>
        <p:spPr>
          <a:xfrm>
            <a:off x="1752600" y="3819752"/>
            <a:ext cx="6858000" cy="1655762"/>
          </a:xfrm>
        </p:spPr>
        <p:txBody>
          <a:bodyPr/>
          <a:lstStyle>
            <a:lvl1pPr marL="0" indent="0" algn="l">
              <a:buNone/>
              <a:defRPr sz="1800" b="0" i="0">
                <a:solidFill>
                  <a:schemeClr val="bg1"/>
                </a:solidFill>
                <a:latin typeface="Futura LT Book" panose="02000503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p>
        </p:txBody>
      </p:sp>
      <p:sp>
        <p:nvSpPr>
          <p:cNvPr id="11" name="Espace réservé du texte 10">
            <a:extLst>
              <a:ext uri="{FF2B5EF4-FFF2-40B4-BE49-F238E27FC236}">
                <a16:creationId xmlns:a16="http://schemas.microsoft.com/office/drawing/2014/main" id="{B1740EBF-5AFE-8B2C-7E6A-14A3E9E1A700}"/>
              </a:ext>
            </a:extLst>
          </p:cNvPr>
          <p:cNvSpPr>
            <a:spLocks noGrp="1"/>
          </p:cNvSpPr>
          <p:nvPr>
            <p:ph type="body" sz="quarter" idx="10" hasCustomPrompt="1"/>
          </p:nvPr>
        </p:nvSpPr>
        <p:spPr>
          <a:xfrm>
            <a:off x="658075" y="1331913"/>
            <a:ext cx="1094525" cy="4194175"/>
          </a:xfrm>
        </p:spPr>
        <p:txBody>
          <a:bodyPr>
            <a:noAutofit/>
          </a:bodyPr>
          <a:lstStyle>
            <a:lvl1pPr marL="0" indent="0">
              <a:buNone/>
              <a:defRPr sz="25800" b="1" i="0">
                <a:solidFill>
                  <a:schemeClr val="bg1"/>
                </a:solidFill>
                <a:latin typeface="Futura LT" panose="02000503000000000000" pitchFamily="2" charset="0"/>
                <a:cs typeface="FUTURA MEDIUM" panose="020B0602020204020303" pitchFamily="34" charset="-79"/>
              </a:defRPr>
            </a:lvl1pPr>
          </a:lstStyle>
          <a:p>
            <a:pPr lvl="0"/>
            <a:r>
              <a:rPr lang="fr-FR" dirty="0"/>
              <a:t>I</a:t>
            </a:r>
          </a:p>
        </p:txBody>
      </p:sp>
      <p:pic>
        <p:nvPicPr>
          <p:cNvPr id="12" name="Image 11">
            <a:extLst>
              <a:ext uri="{FF2B5EF4-FFF2-40B4-BE49-F238E27FC236}">
                <a16:creationId xmlns:a16="http://schemas.microsoft.com/office/drawing/2014/main" id="{72BF4E84-F294-85B4-8D1C-58940EE8B21A}"/>
              </a:ext>
            </a:extLst>
          </p:cNvPr>
          <p:cNvPicPr>
            <a:picLocks noChangeAspect="1"/>
          </p:cNvPicPr>
          <p:nvPr userDrawn="1"/>
        </p:nvPicPr>
        <p:blipFill>
          <a:blip r:embed="rId2"/>
          <a:stretch>
            <a:fillRect/>
          </a:stretch>
        </p:blipFill>
        <p:spPr>
          <a:xfrm>
            <a:off x="7306451" y="406400"/>
            <a:ext cx="1855767" cy="3566638"/>
          </a:xfrm>
          <a:prstGeom prst="rect">
            <a:avLst/>
          </a:prstGeom>
        </p:spPr>
      </p:pic>
      <p:pic>
        <p:nvPicPr>
          <p:cNvPr id="13" name="Image 12">
            <a:extLst>
              <a:ext uri="{FF2B5EF4-FFF2-40B4-BE49-F238E27FC236}">
                <a16:creationId xmlns:a16="http://schemas.microsoft.com/office/drawing/2014/main" id="{C06C3EAB-019E-519C-9BEA-6D1FA270FECC}"/>
              </a:ext>
            </a:extLst>
          </p:cNvPr>
          <p:cNvPicPr>
            <a:picLocks noChangeAspect="1"/>
          </p:cNvPicPr>
          <p:nvPr userDrawn="1"/>
        </p:nvPicPr>
        <p:blipFill>
          <a:blip r:embed="rId3"/>
          <a:stretch>
            <a:fillRect/>
          </a:stretch>
        </p:blipFill>
        <p:spPr>
          <a:xfrm>
            <a:off x="8090313" y="4176897"/>
            <a:ext cx="1040574" cy="941472"/>
          </a:xfrm>
          <a:prstGeom prst="rect">
            <a:avLst/>
          </a:prstGeom>
        </p:spPr>
      </p:pic>
      <p:pic>
        <p:nvPicPr>
          <p:cNvPr id="14" name="Image 13">
            <a:extLst>
              <a:ext uri="{FF2B5EF4-FFF2-40B4-BE49-F238E27FC236}">
                <a16:creationId xmlns:a16="http://schemas.microsoft.com/office/drawing/2014/main" id="{EA603675-D247-C926-E7C2-F92E530F29D6}"/>
              </a:ext>
            </a:extLst>
          </p:cNvPr>
          <p:cNvPicPr>
            <a:picLocks noChangeAspect="1"/>
          </p:cNvPicPr>
          <p:nvPr userDrawn="1"/>
        </p:nvPicPr>
        <p:blipFill>
          <a:blip r:embed="rId4"/>
          <a:stretch>
            <a:fillRect/>
          </a:stretch>
        </p:blipFill>
        <p:spPr>
          <a:xfrm rot="5400000">
            <a:off x="4655998" y="4604409"/>
            <a:ext cx="1440492" cy="2166807"/>
          </a:xfrm>
          <a:prstGeom prst="rect">
            <a:avLst/>
          </a:prstGeom>
        </p:spPr>
      </p:pic>
      <p:pic>
        <p:nvPicPr>
          <p:cNvPr id="4" name="Image 3">
            <a:extLst>
              <a:ext uri="{FF2B5EF4-FFF2-40B4-BE49-F238E27FC236}">
                <a16:creationId xmlns:a16="http://schemas.microsoft.com/office/drawing/2014/main" id="{82357512-25D7-1ADB-E4EE-BBC7D6458C2B}"/>
              </a:ext>
            </a:extLst>
          </p:cNvPr>
          <p:cNvPicPr>
            <a:picLocks noChangeAspect="1"/>
          </p:cNvPicPr>
          <p:nvPr userDrawn="1"/>
        </p:nvPicPr>
        <p:blipFill>
          <a:blip r:embed="rId5"/>
          <a:stretch>
            <a:fillRect/>
          </a:stretch>
        </p:blipFill>
        <p:spPr>
          <a:xfrm>
            <a:off x="390905" y="116632"/>
            <a:ext cx="534340" cy="804581"/>
          </a:xfrm>
          <a:prstGeom prst="rect">
            <a:avLst/>
          </a:prstGeom>
        </p:spPr>
      </p:pic>
      <p:pic>
        <p:nvPicPr>
          <p:cNvPr id="5" name="Image 4">
            <a:extLst>
              <a:ext uri="{FF2B5EF4-FFF2-40B4-BE49-F238E27FC236}">
                <a16:creationId xmlns:a16="http://schemas.microsoft.com/office/drawing/2014/main" id="{9FD66470-C359-B366-6CEB-1A9BC53626AE}"/>
              </a:ext>
            </a:extLst>
          </p:cNvPr>
          <p:cNvPicPr/>
          <p:nvPr userDrawn="1"/>
        </p:nvPicPr>
        <p:blipFill rotWithShape="1">
          <a:blip r:embed="rId6"/>
          <a:srcRect t="8230" r="53657" b="75098"/>
          <a:stretch/>
        </p:blipFill>
        <p:spPr bwMode="auto">
          <a:xfrm>
            <a:off x="925245" y="171498"/>
            <a:ext cx="3672409" cy="6948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114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bg>
      <p:bgPr>
        <a:solidFill>
          <a:srgbClr val="F49517"/>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848393-4B1E-0F54-9BD2-BBF64F051BFF}"/>
              </a:ext>
            </a:extLst>
          </p:cNvPr>
          <p:cNvPicPr>
            <a:picLocks noChangeAspect="1"/>
          </p:cNvPicPr>
          <p:nvPr userDrawn="1"/>
        </p:nvPicPr>
        <p:blipFill>
          <a:blip r:embed="rId2"/>
          <a:stretch>
            <a:fillRect/>
          </a:stretch>
        </p:blipFill>
        <p:spPr>
          <a:xfrm>
            <a:off x="189326" y="1664961"/>
            <a:ext cx="4803732" cy="3202488"/>
          </a:xfrm>
          <a:prstGeom prst="rect">
            <a:avLst/>
          </a:prstGeom>
        </p:spPr>
      </p:pic>
      <p:pic>
        <p:nvPicPr>
          <p:cNvPr id="7" name="Image 6">
            <a:extLst>
              <a:ext uri="{FF2B5EF4-FFF2-40B4-BE49-F238E27FC236}">
                <a16:creationId xmlns:a16="http://schemas.microsoft.com/office/drawing/2014/main" id="{64D5715F-970A-61FF-BE0C-7D030D9E0B64}"/>
              </a:ext>
            </a:extLst>
          </p:cNvPr>
          <p:cNvPicPr>
            <a:picLocks noChangeAspect="1"/>
          </p:cNvPicPr>
          <p:nvPr userDrawn="1"/>
        </p:nvPicPr>
        <p:blipFill>
          <a:blip r:embed="rId3"/>
          <a:stretch>
            <a:fillRect/>
          </a:stretch>
        </p:blipFill>
        <p:spPr>
          <a:xfrm>
            <a:off x="5326367" y="381000"/>
            <a:ext cx="2278302" cy="4378718"/>
          </a:xfrm>
          <a:prstGeom prst="rect">
            <a:avLst/>
          </a:prstGeom>
        </p:spPr>
      </p:pic>
      <p:pic>
        <p:nvPicPr>
          <p:cNvPr id="8" name="Image 7" descr="Une image contenant personne, posant&#10;&#10;Description générée automatiquement">
            <a:extLst>
              <a:ext uri="{FF2B5EF4-FFF2-40B4-BE49-F238E27FC236}">
                <a16:creationId xmlns:a16="http://schemas.microsoft.com/office/drawing/2014/main" id="{3C289A36-AFFB-7B7A-A8C2-67530FB1F99C}"/>
              </a:ext>
            </a:extLst>
          </p:cNvPr>
          <p:cNvPicPr>
            <a:picLocks noChangeAspect="1"/>
          </p:cNvPicPr>
          <p:nvPr userDrawn="1"/>
        </p:nvPicPr>
        <p:blipFill>
          <a:blip r:embed="rId4"/>
          <a:stretch>
            <a:fillRect/>
          </a:stretch>
        </p:blipFill>
        <p:spPr>
          <a:xfrm>
            <a:off x="4491805" y="0"/>
            <a:ext cx="4907756" cy="6858000"/>
          </a:xfrm>
          <a:prstGeom prst="rect">
            <a:avLst/>
          </a:prstGeom>
        </p:spPr>
      </p:pic>
      <p:pic>
        <p:nvPicPr>
          <p:cNvPr id="9" name="Image 8">
            <a:extLst>
              <a:ext uri="{FF2B5EF4-FFF2-40B4-BE49-F238E27FC236}">
                <a16:creationId xmlns:a16="http://schemas.microsoft.com/office/drawing/2014/main" id="{C758946E-7C6C-FA99-5492-FDEE4CE015ED}"/>
              </a:ext>
            </a:extLst>
          </p:cNvPr>
          <p:cNvPicPr>
            <a:picLocks noChangeAspect="1"/>
          </p:cNvPicPr>
          <p:nvPr userDrawn="1"/>
        </p:nvPicPr>
        <p:blipFill>
          <a:blip r:embed="rId5"/>
          <a:stretch>
            <a:fillRect/>
          </a:stretch>
        </p:blipFill>
        <p:spPr>
          <a:xfrm>
            <a:off x="8103426" y="1339483"/>
            <a:ext cx="1040574" cy="941472"/>
          </a:xfrm>
          <a:prstGeom prst="rect">
            <a:avLst/>
          </a:prstGeom>
        </p:spPr>
      </p:pic>
      <p:pic>
        <p:nvPicPr>
          <p:cNvPr id="10" name="Image 9">
            <a:extLst>
              <a:ext uri="{FF2B5EF4-FFF2-40B4-BE49-F238E27FC236}">
                <a16:creationId xmlns:a16="http://schemas.microsoft.com/office/drawing/2014/main" id="{7960A90B-0AC6-06E1-E09D-0F2493EBA2EF}"/>
              </a:ext>
            </a:extLst>
          </p:cNvPr>
          <p:cNvPicPr>
            <a:picLocks noChangeAspect="1"/>
          </p:cNvPicPr>
          <p:nvPr userDrawn="1"/>
        </p:nvPicPr>
        <p:blipFill>
          <a:blip r:embed="rId6"/>
          <a:stretch>
            <a:fillRect/>
          </a:stretch>
        </p:blipFill>
        <p:spPr>
          <a:xfrm rot="5400000">
            <a:off x="4661868" y="4396561"/>
            <a:ext cx="1440492" cy="2166807"/>
          </a:xfrm>
          <a:prstGeom prst="rect">
            <a:avLst/>
          </a:prstGeom>
        </p:spPr>
      </p:pic>
    </p:spTree>
    <p:extLst>
      <p:ext uri="{BB962C8B-B14F-4D97-AF65-F5344CB8AC3E}">
        <p14:creationId xmlns:p14="http://schemas.microsoft.com/office/powerpoint/2010/main" val="1437491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11555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494381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2693056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Mise à jour le 06/07/2022</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495512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Mise à jour le 06/07/2022</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3324191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Mise à jour le 06/07/2022</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112109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7BCEC656-6B68-4DBB-BC32-363226CE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r>
              <a:rPr lang="fr-FR" dirty="0"/>
              <a:t>CDG58 - PRÉSENTATION </a:t>
            </a:r>
          </a:p>
        </p:txBody>
      </p:sp>
      <p:sp>
        <p:nvSpPr>
          <p:cNvPr id="8" name="Espace réservé du pied de page 4">
            <a:extLst>
              <a:ext uri="{FF2B5EF4-FFF2-40B4-BE49-F238E27FC236}">
                <a16:creationId xmlns:a16="http://schemas.microsoft.com/office/drawing/2014/main" id="{E11BA7C8-5578-4381-9DD6-2A6B90A9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15D5AFA3-2720-5E82-4CF1-A03685719A71}"/>
              </a:ext>
            </a:extLst>
          </p:cNvPr>
          <p:cNvPicPr>
            <a:picLocks noChangeAspect="1"/>
          </p:cNvPicPr>
          <p:nvPr userDrawn="1"/>
        </p:nvPicPr>
        <p:blipFill>
          <a:blip r:embed="rId4"/>
          <a:stretch>
            <a:fillRect/>
          </a:stretch>
        </p:blipFill>
        <p:spPr>
          <a:xfrm>
            <a:off x="288730" y="6206314"/>
            <a:ext cx="420660" cy="560881"/>
          </a:xfrm>
          <a:prstGeom prst="rect">
            <a:avLst/>
          </a:prstGeom>
        </p:spPr>
      </p:pic>
    </p:spTree>
    <p:extLst>
      <p:ext uri="{BB962C8B-B14F-4D97-AF65-F5344CB8AC3E}">
        <p14:creationId xmlns:p14="http://schemas.microsoft.com/office/powerpoint/2010/main" val="1630725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Mise à jour le 06/07/2022</a:t>
            </a: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2710095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Mise à jour le 06/07/2022</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4125539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Mise à jour le 06/07/2022</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4058917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603174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Mise à jour le 06/07/2022</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93810A4-4D77-49CF-BFA4-EBA9FA0837DD}" type="slidenum">
              <a:rPr lang="fr-FR" smtClean="0"/>
              <a:t>‹N°›</a:t>
            </a:fld>
            <a:endParaRPr lang="fr-FR"/>
          </a:p>
        </p:txBody>
      </p:sp>
    </p:spTree>
    <p:extLst>
      <p:ext uri="{BB962C8B-B14F-4D97-AF65-F5344CB8AC3E}">
        <p14:creationId xmlns:p14="http://schemas.microsoft.com/office/powerpoint/2010/main" val="3943251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45EDE60E-700E-47D5-FA28-20999635AADB}"/>
              </a:ext>
            </a:extLst>
          </p:cNvPr>
          <p:cNvPicPr>
            <a:picLocks noChangeAspect="1"/>
          </p:cNvPicPr>
          <p:nvPr userDrawn="1"/>
        </p:nvPicPr>
        <p:blipFill>
          <a:blip r:embed="rId4"/>
          <a:stretch>
            <a:fillRect/>
          </a:stretch>
        </p:blipFill>
        <p:spPr>
          <a:xfrm>
            <a:off x="8313499" y="131815"/>
            <a:ext cx="420660" cy="560881"/>
          </a:xfrm>
          <a:prstGeom prst="rect">
            <a:avLst/>
          </a:prstGeom>
        </p:spPr>
      </p:pic>
    </p:spTree>
    <p:extLst>
      <p:ext uri="{BB962C8B-B14F-4D97-AF65-F5344CB8AC3E}">
        <p14:creationId xmlns:p14="http://schemas.microsoft.com/office/powerpoint/2010/main" val="1136795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7BCEC656-6B68-4DBB-BC32-363226CE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b="1" dirty="0">
              <a:solidFill>
                <a:srgbClr val="232C58"/>
              </a:solidFill>
              <a:latin typeface="Futura" panose="020B0602020204020303"/>
            </a:endParaRPr>
          </a:p>
        </p:txBody>
      </p:sp>
      <p:sp>
        <p:nvSpPr>
          <p:cNvPr id="8" name="Espace réservé du pied de page 4">
            <a:extLst>
              <a:ext uri="{FF2B5EF4-FFF2-40B4-BE49-F238E27FC236}">
                <a16:creationId xmlns:a16="http://schemas.microsoft.com/office/drawing/2014/main" id="{E11BA7C8-5578-4381-9DD6-2A6B90A9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1E738672-F330-5243-8D44-3C7A7C7E14BE}"/>
              </a:ext>
            </a:extLst>
          </p:cNvPr>
          <p:cNvPicPr>
            <a:picLocks noChangeAspect="1"/>
          </p:cNvPicPr>
          <p:nvPr userDrawn="1"/>
        </p:nvPicPr>
        <p:blipFill>
          <a:blip r:embed="rId4"/>
          <a:stretch>
            <a:fillRect/>
          </a:stretch>
        </p:blipFill>
        <p:spPr>
          <a:xfrm>
            <a:off x="8414510" y="153800"/>
            <a:ext cx="420660" cy="560881"/>
          </a:xfrm>
          <a:prstGeom prst="rect">
            <a:avLst/>
          </a:prstGeom>
        </p:spPr>
      </p:pic>
    </p:spTree>
    <p:extLst>
      <p:ext uri="{BB962C8B-B14F-4D97-AF65-F5344CB8AC3E}">
        <p14:creationId xmlns:p14="http://schemas.microsoft.com/office/powerpoint/2010/main" val="1832712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7BCEC656-6B68-4DBB-BC32-363226CE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b="1" dirty="0">
              <a:solidFill>
                <a:srgbClr val="232C58"/>
              </a:solidFill>
              <a:latin typeface="Futura" panose="020B0602020204020303"/>
            </a:endParaRPr>
          </a:p>
        </p:txBody>
      </p:sp>
      <p:sp>
        <p:nvSpPr>
          <p:cNvPr id="8" name="Espace réservé du pied de page 4">
            <a:extLst>
              <a:ext uri="{FF2B5EF4-FFF2-40B4-BE49-F238E27FC236}">
                <a16:creationId xmlns:a16="http://schemas.microsoft.com/office/drawing/2014/main" id="{E11BA7C8-5578-4381-9DD6-2A6B90A9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F7AA2FA9-9CEC-CC87-5334-6B424D214202}"/>
              </a:ext>
            </a:extLst>
          </p:cNvPr>
          <p:cNvPicPr>
            <a:picLocks noChangeAspect="1"/>
          </p:cNvPicPr>
          <p:nvPr userDrawn="1"/>
        </p:nvPicPr>
        <p:blipFill>
          <a:blip r:embed="rId4"/>
          <a:stretch>
            <a:fillRect/>
          </a:stretch>
        </p:blipFill>
        <p:spPr>
          <a:xfrm>
            <a:off x="8320930" y="275831"/>
            <a:ext cx="420660" cy="560881"/>
          </a:xfrm>
          <a:prstGeom prst="rect">
            <a:avLst/>
          </a:prstGeom>
        </p:spPr>
      </p:pic>
    </p:spTree>
    <p:extLst>
      <p:ext uri="{BB962C8B-B14F-4D97-AF65-F5344CB8AC3E}">
        <p14:creationId xmlns:p14="http://schemas.microsoft.com/office/powerpoint/2010/main" val="753446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7BCEC656-6B68-4DBB-BC32-363226CE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b="1" dirty="0">
              <a:solidFill>
                <a:srgbClr val="232C58"/>
              </a:solidFill>
              <a:latin typeface="Futura" panose="020B0602020204020303"/>
            </a:endParaRPr>
          </a:p>
        </p:txBody>
      </p:sp>
      <p:sp>
        <p:nvSpPr>
          <p:cNvPr id="8" name="Espace réservé du pied de page 4">
            <a:extLst>
              <a:ext uri="{FF2B5EF4-FFF2-40B4-BE49-F238E27FC236}">
                <a16:creationId xmlns:a16="http://schemas.microsoft.com/office/drawing/2014/main" id="{E11BA7C8-5578-4381-9DD6-2A6B90A9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CC0E2732-E6D8-E23A-0C96-C5647AAC6DAD}"/>
              </a:ext>
            </a:extLst>
          </p:cNvPr>
          <p:cNvPicPr>
            <a:picLocks noChangeAspect="1"/>
          </p:cNvPicPr>
          <p:nvPr userDrawn="1"/>
        </p:nvPicPr>
        <p:blipFill>
          <a:blip r:embed="rId4"/>
          <a:stretch>
            <a:fillRect/>
          </a:stretch>
        </p:blipFill>
        <p:spPr>
          <a:xfrm>
            <a:off x="8434610" y="64831"/>
            <a:ext cx="420660" cy="560881"/>
          </a:xfrm>
          <a:prstGeom prst="rect">
            <a:avLst/>
          </a:prstGeom>
        </p:spPr>
      </p:pic>
    </p:spTree>
    <p:extLst>
      <p:ext uri="{BB962C8B-B14F-4D97-AF65-F5344CB8AC3E}">
        <p14:creationId xmlns:p14="http://schemas.microsoft.com/office/powerpoint/2010/main" val="4160880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7BCEC656-6B68-4DBB-BC32-363226CE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b="1" dirty="0">
              <a:solidFill>
                <a:srgbClr val="232C58"/>
              </a:solidFill>
              <a:latin typeface="Futura" panose="020B0602020204020303"/>
            </a:endParaRPr>
          </a:p>
        </p:txBody>
      </p:sp>
      <p:sp>
        <p:nvSpPr>
          <p:cNvPr id="8" name="Espace réservé du pied de page 4">
            <a:extLst>
              <a:ext uri="{FF2B5EF4-FFF2-40B4-BE49-F238E27FC236}">
                <a16:creationId xmlns:a16="http://schemas.microsoft.com/office/drawing/2014/main" id="{E11BA7C8-5578-4381-9DD6-2A6B90A9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E37A2DB2-6942-285D-7442-75599D1EF339}"/>
              </a:ext>
            </a:extLst>
          </p:cNvPr>
          <p:cNvPicPr>
            <a:picLocks noChangeAspect="1"/>
          </p:cNvPicPr>
          <p:nvPr userDrawn="1"/>
        </p:nvPicPr>
        <p:blipFill>
          <a:blip r:embed="rId4"/>
          <a:stretch>
            <a:fillRect/>
          </a:stretch>
        </p:blipFill>
        <p:spPr>
          <a:xfrm>
            <a:off x="8322961" y="153980"/>
            <a:ext cx="420660" cy="560881"/>
          </a:xfrm>
          <a:prstGeom prst="rect">
            <a:avLst/>
          </a:prstGeom>
        </p:spPr>
      </p:pic>
    </p:spTree>
    <p:extLst>
      <p:ext uri="{BB962C8B-B14F-4D97-AF65-F5344CB8AC3E}">
        <p14:creationId xmlns:p14="http://schemas.microsoft.com/office/powerpoint/2010/main" val="304950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7" name="Espace réservé de la date 6">
            <a:extLst>
              <a:ext uri="{FF2B5EF4-FFF2-40B4-BE49-F238E27FC236}">
                <a16:creationId xmlns:a16="http://schemas.microsoft.com/office/drawing/2014/main" id="{9AE72122-2D4B-4D4D-994C-82B3E1A2FD57}"/>
              </a:ext>
            </a:extLst>
          </p:cNvPr>
          <p:cNvSpPr>
            <a:spLocks noGrp="1"/>
          </p:cNvSpPr>
          <p:nvPr>
            <p:ph type="dt" sz="half" idx="10"/>
          </p:nvPr>
        </p:nvSpPr>
        <p:spPr/>
        <p:txBody>
          <a:bodyPr/>
          <a:lstStyle/>
          <a:p>
            <a:r>
              <a:rPr lang="fr-FR"/>
              <a:t>Mise à jour le 06/07/2022</a:t>
            </a:r>
          </a:p>
        </p:txBody>
      </p:sp>
      <p:sp>
        <p:nvSpPr>
          <p:cNvPr id="8" name="Espace réservé du pied de page 7">
            <a:extLst>
              <a:ext uri="{FF2B5EF4-FFF2-40B4-BE49-F238E27FC236}">
                <a16:creationId xmlns:a16="http://schemas.microsoft.com/office/drawing/2014/main" id="{B5C2C233-D27A-4C5F-A892-550E4C635532}"/>
              </a:ext>
            </a:extLst>
          </p:cNvPr>
          <p:cNvSpPr>
            <a:spLocks noGrp="1"/>
          </p:cNvSpPr>
          <p:nvPr>
            <p:ph type="ftr" sz="quarter" idx="11"/>
          </p:nvPr>
        </p:nvSpPr>
        <p:spPr>
          <a:xfrm>
            <a:off x="6156176" y="6378402"/>
            <a:ext cx="2895600" cy="365125"/>
          </a:xfrm>
        </p:spPr>
        <p:txBody>
          <a:bodyPr/>
          <a:lstStyle/>
          <a:p>
            <a:endParaRPr lang="fr-FR"/>
          </a:p>
        </p:txBody>
      </p:sp>
      <p:sp>
        <p:nvSpPr>
          <p:cNvPr id="9" name="Espace réservé du numéro de diapositive 8">
            <a:extLst>
              <a:ext uri="{FF2B5EF4-FFF2-40B4-BE49-F238E27FC236}">
                <a16:creationId xmlns:a16="http://schemas.microsoft.com/office/drawing/2014/main" id="{6C4A4F12-5BE2-4CA5-B2B4-A2E79F991DAF}"/>
              </a:ext>
            </a:extLst>
          </p:cNvPr>
          <p:cNvSpPr>
            <a:spLocks noGrp="1"/>
          </p:cNvSpPr>
          <p:nvPr>
            <p:ph type="sldNum" sz="quarter" idx="12"/>
          </p:nvPr>
        </p:nvSpPr>
        <p:spPr>
          <a:xfrm>
            <a:off x="3309495" y="6356349"/>
            <a:ext cx="2133600" cy="365125"/>
          </a:xfrm>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2171274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7" name="Espace réservé de la date 3">
            <a:extLst>
              <a:ext uri="{FF2B5EF4-FFF2-40B4-BE49-F238E27FC236}">
                <a16:creationId xmlns:a16="http://schemas.microsoft.com/office/drawing/2014/main" id="{7BCEC656-6B68-4DBB-BC32-363226CEE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b="1" dirty="0">
              <a:solidFill>
                <a:srgbClr val="232C58"/>
              </a:solidFill>
              <a:latin typeface="Futura" panose="020B0602020204020303"/>
            </a:endParaRPr>
          </a:p>
        </p:txBody>
      </p:sp>
      <p:sp>
        <p:nvSpPr>
          <p:cNvPr id="8" name="Espace réservé du pied de page 4">
            <a:extLst>
              <a:ext uri="{FF2B5EF4-FFF2-40B4-BE49-F238E27FC236}">
                <a16:creationId xmlns:a16="http://schemas.microsoft.com/office/drawing/2014/main" id="{E11BA7C8-5578-4381-9DD6-2A6B90A9F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pic>
        <p:nvPicPr>
          <p:cNvPr id="10" name="Image 9">
            <a:extLst>
              <a:ext uri="{FF2B5EF4-FFF2-40B4-BE49-F238E27FC236}">
                <a16:creationId xmlns:a16="http://schemas.microsoft.com/office/drawing/2014/main" id="{94FC4A91-C4BD-4BB1-B207-49F16165AB6A}"/>
              </a:ext>
            </a:extLst>
          </p:cNvPr>
          <p:cNvPicPr/>
          <p:nvPr userDrawn="1"/>
        </p:nvPicPr>
        <p:blipFill rotWithShape="1">
          <a:blip r:embed="rId2"/>
          <a:srcRect t="8230" r="53657" b="75098"/>
          <a:stretch/>
        </p:blipFill>
        <p:spPr bwMode="auto">
          <a:xfrm>
            <a:off x="823070" y="-2151"/>
            <a:ext cx="3672409" cy="694847"/>
          </a:xfrm>
          <a:prstGeom prst="rect">
            <a:avLst/>
          </a:prstGeom>
          <a:ln>
            <a:noFill/>
          </a:ln>
          <a:extLst>
            <a:ext uri="{53640926-AAD7-44D8-BBD7-CCE9431645EC}">
              <a14:shadowObscured xmlns:a14="http://schemas.microsoft.com/office/drawing/2010/main"/>
            </a:ext>
          </a:extLst>
        </p:spPr>
      </p:pic>
      <p:pic>
        <p:nvPicPr>
          <p:cNvPr id="15" name="Image 14">
            <a:extLst>
              <a:ext uri="{FF2B5EF4-FFF2-40B4-BE49-F238E27FC236}">
                <a16:creationId xmlns:a16="http://schemas.microsoft.com/office/drawing/2014/main" id="{3C96CD46-0147-4470-AD40-A64EBE1D9192}"/>
              </a:ext>
            </a:extLst>
          </p:cNvPr>
          <p:cNvPicPr>
            <a:picLocks noChangeAspect="1"/>
          </p:cNvPicPr>
          <p:nvPr userDrawn="1"/>
        </p:nvPicPr>
        <p:blipFill>
          <a:blip r:embed="rId3"/>
          <a:stretch>
            <a:fillRect/>
          </a:stretch>
        </p:blipFill>
        <p:spPr>
          <a:xfrm>
            <a:off x="288730" y="32131"/>
            <a:ext cx="534340" cy="804581"/>
          </a:xfrm>
          <a:prstGeom prst="rect">
            <a:avLst/>
          </a:prstGeom>
        </p:spPr>
      </p:pic>
      <p:pic>
        <p:nvPicPr>
          <p:cNvPr id="2" name="Image 1">
            <a:extLst>
              <a:ext uri="{FF2B5EF4-FFF2-40B4-BE49-F238E27FC236}">
                <a16:creationId xmlns:a16="http://schemas.microsoft.com/office/drawing/2014/main" id="{6ECEBBAC-3263-EBE2-49A3-BB4390A06302}"/>
              </a:ext>
            </a:extLst>
          </p:cNvPr>
          <p:cNvPicPr>
            <a:picLocks noChangeAspect="1"/>
          </p:cNvPicPr>
          <p:nvPr userDrawn="1"/>
        </p:nvPicPr>
        <p:blipFill>
          <a:blip r:embed="rId4"/>
          <a:stretch>
            <a:fillRect/>
          </a:stretch>
        </p:blipFill>
        <p:spPr>
          <a:xfrm>
            <a:off x="8434610" y="153980"/>
            <a:ext cx="420660" cy="560881"/>
          </a:xfrm>
          <a:prstGeom prst="rect">
            <a:avLst/>
          </a:prstGeom>
        </p:spPr>
      </p:pic>
    </p:spTree>
    <p:extLst>
      <p:ext uri="{BB962C8B-B14F-4D97-AF65-F5344CB8AC3E}">
        <p14:creationId xmlns:p14="http://schemas.microsoft.com/office/powerpoint/2010/main" val="811477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Diapositive de titre">
    <p:bg>
      <p:bgPr>
        <a:solidFill>
          <a:srgbClr val="F49517"/>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38FA-679E-D41A-78B2-38DBCB669E96}"/>
              </a:ext>
            </a:extLst>
          </p:cNvPr>
          <p:cNvSpPr>
            <a:spLocks noGrp="1"/>
          </p:cNvSpPr>
          <p:nvPr>
            <p:ph type="ctrTitle"/>
          </p:nvPr>
        </p:nvSpPr>
        <p:spPr>
          <a:xfrm>
            <a:off x="1752600" y="1843315"/>
            <a:ext cx="6858000" cy="1925865"/>
          </a:xfrm>
        </p:spPr>
        <p:txBody>
          <a:bodyPr anchor="b">
            <a:normAutofit/>
          </a:bodyPr>
          <a:lstStyle>
            <a:lvl1pPr algn="l">
              <a:defRPr sz="4050" b="1" i="0">
                <a:solidFill>
                  <a:schemeClr val="bg1"/>
                </a:solidFill>
                <a:latin typeface="Futura LT" panose="02000503000000000000" pitchFamily="2" charset="0"/>
                <a:cs typeface="FUTURA MEDIUM" panose="020B0602020204020303" pitchFamily="34" charset="-79"/>
              </a:defRPr>
            </a:lvl1pPr>
          </a:lstStyle>
          <a:p>
            <a:r>
              <a:rPr lang="fr-FR" dirty="0"/>
              <a:t>Modifiez le style du titre</a:t>
            </a:r>
          </a:p>
        </p:txBody>
      </p:sp>
      <p:sp>
        <p:nvSpPr>
          <p:cNvPr id="3" name="Sous-titre 2">
            <a:extLst>
              <a:ext uri="{FF2B5EF4-FFF2-40B4-BE49-F238E27FC236}">
                <a16:creationId xmlns:a16="http://schemas.microsoft.com/office/drawing/2014/main" id="{D9E27C9A-DB16-F138-A95B-9BB4C8CC9016}"/>
              </a:ext>
            </a:extLst>
          </p:cNvPr>
          <p:cNvSpPr>
            <a:spLocks noGrp="1"/>
          </p:cNvSpPr>
          <p:nvPr>
            <p:ph type="subTitle" idx="1"/>
          </p:nvPr>
        </p:nvSpPr>
        <p:spPr>
          <a:xfrm>
            <a:off x="1752600" y="3819752"/>
            <a:ext cx="6858000" cy="1655762"/>
          </a:xfrm>
        </p:spPr>
        <p:txBody>
          <a:bodyPr/>
          <a:lstStyle>
            <a:lvl1pPr marL="0" indent="0" algn="l">
              <a:buNone/>
              <a:defRPr sz="1800" b="0" i="0">
                <a:solidFill>
                  <a:schemeClr val="bg1"/>
                </a:solidFill>
                <a:latin typeface="Futura LT Book" panose="02000503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p>
        </p:txBody>
      </p:sp>
      <p:sp>
        <p:nvSpPr>
          <p:cNvPr id="11" name="Espace réservé du texte 10">
            <a:extLst>
              <a:ext uri="{FF2B5EF4-FFF2-40B4-BE49-F238E27FC236}">
                <a16:creationId xmlns:a16="http://schemas.microsoft.com/office/drawing/2014/main" id="{B1740EBF-5AFE-8B2C-7E6A-14A3E9E1A700}"/>
              </a:ext>
            </a:extLst>
          </p:cNvPr>
          <p:cNvSpPr>
            <a:spLocks noGrp="1"/>
          </p:cNvSpPr>
          <p:nvPr>
            <p:ph type="body" sz="quarter" idx="10" hasCustomPrompt="1"/>
          </p:nvPr>
        </p:nvSpPr>
        <p:spPr>
          <a:xfrm>
            <a:off x="658075" y="1331913"/>
            <a:ext cx="1094525" cy="4194175"/>
          </a:xfrm>
        </p:spPr>
        <p:txBody>
          <a:bodyPr>
            <a:noAutofit/>
          </a:bodyPr>
          <a:lstStyle>
            <a:lvl1pPr marL="0" indent="0">
              <a:buNone/>
              <a:defRPr sz="25800" b="1" i="0">
                <a:solidFill>
                  <a:schemeClr val="bg1"/>
                </a:solidFill>
                <a:latin typeface="Futura LT" panose="02000503000000000000" pitchFamily="2" charset="0"/>
                <a:cs typeface="FUTURA MEDIUM" panose="020B0602020204020303" pitchFamily="34" charset="-79"/>
              </a:defRPr>
            </a:lvl1pPr>
          </a:lstStyle>
          <a:p>
            <a:pPr lvl="0"/>
            <a:r>
              <a:rPr lang="fr-FR" dirty="0"/>
              <a:t>I</a:t>
            </a:r>
          </a:p>
        </p:txBody>
      </p:sp>
      <p:pic>
        <p:nvPicPr>
          <p:cNvPr id="12" name="Image 11">
            <a:extLst>
              <a:ext uri="{FF2B5EF4-FFF2-40B4-BE49-F238E27FC236}">
                <a16:creationId xmlns:a16="http://schemas.microsoft.com/office/drawing/2014/main" id="{72BF4E84-F294-85B4-8D1C-58940EE8B21A}"/>
              </a:ext>
            </a:extLst>
          </p:cNvPr>
          <p:cNvPicPr>
            <a:picLocks noChangeAspect="1"/>
          </p:cNvPicPr>
          <p:nvPr userDrawn="1"/>
        </p:nvPicPr>
        <p:blipFill>
          <a:blip r:embed="rId2"/>
          <a:stretch>
            <a:fillRect/>
          </a:stretch>
        </p:blipFill>
        <p:spPr>
          <a:xfrm>
            <a:off x="7306451" y="406400"/>
            <a:ext cx="1855767" cy="3566638"/>
          </a:xfrm>
          <a:prstGeom prst="rect">
            <a:avLst/>
          </a:prstGeom>
        </p:spPr>
      </p:pic>
      <p:pic>
        <p:nvPicPr>
          <p:cNvPr id="13" name="Image 12">
            <a:extLst>
              <a:ext uri="{FF2B5EF4-FFF2-40B4-BE49-F238E27FC236}">
                <a16:creationId xmlns:a16="http://schemas.microsoft.com/office/drawing/2014/main" id="{C06C3EAB-019E-519C-9BEA-6D1FA270FECC}"/>
              </a:ext>
            </a:extLst>
          </p:cNvPr>
          <p:cNvPicPr>
            <a:picLocks noChangeAspect="1"/>
          </p:cNvPicPr>
          <p:nvPr userDrawn="1"/>
        </p:nvPicPr>
        <p:blipFill>
          <a:blip r:embed="rId3"/>
          <a:stretch>
            <a:fillRect/>
          </a:stretch>
        </p:blipFill>
        <p:spPr>
          <a:xfrm>
            <a:off x="8090313" y="4176897"/>
            <a:ext cx="1040574" cy="941472"/>
          </a:xfrm>
          <a:prstGeom prst="rect">
            <a:avLst/>
          </a:prstGeom>
        </p:spPr>
      </p:pic>
      <p:pic>
        <p:nvPicPr>
          <p:cNvPr id="14" name="Image 13">
            <a:extLst>
              <a:ext uri="{FF2B5EF4-FFF2-40B4-BE49-F238E27FC236}">
                <a16:creationId xmlns:a16="http://schemas.microsoft.com/office/drawing/2014/main" id="{EA603675-D247-C926-E7C2-F92E530F29D6}"/>
              </a:ext>
            </a:extLst>
          </p:cNvPr>
          <p:cNvPicPr>
            <a:picLocks noChangeAspect="1"/>
          </p:cNvPicPr>
          <p:nvPr userDrawn="1"/>
        </p:nvPicPr>
        <p:blipFill>
          <a:blip r:embed="rId4"/>
          <a:stretch>
            <a:fillRect/>
          </a:stretch>
        </p:blipFill>
        <p:spPr>
          <a:xfrm rot="5400000">
            <a:off x="4655998" y="4604409"/>
            <a:ext cx="1440492" cy="2166807"/>
          </a:xfrm>
          <a:prstGeom prst="rect">
            <a:avLst/>
          </a:prstGeom>
        </p:spPr>
      </p:pic>
      <p:pic>
        <p:nvPicPr>
          <p:cNvPr id="4" name="Image 3">
            <a:extLst>
              <a:ext uri="{FF2B5EF4-FFF2-40B4-BE49-F238E27FC236}">
                <a16:creationId xmlns:a16="http://schemas.microsoft.com/office/drawing/2014/main" id="{82357512-25D7-1ADB-E4EE-BBC7D6458C2B}"/>
              </a:ext>
            </a:extLst>
          </p:cNvPr>
          <p:cNvPicPr>
            <a:picLocks noChangeAspect="1"/>
          </p:cNvPicPr>
          <p:nvPr userDrawn="1"/>
        </p:nvPicPr>
        <p:blipFill>
          <a:blip r:embed="rId5"/>
          <a:stretch>
            <a:fillRect/>
          </a:stretch>
        </p:blipFill>
        <p:spPr>
          <a:xfrm>
            <a:off x="390905" y="116632"/>
            <a:ext cx="534340" cy="804581"/>
          </a:xfrm>
          <a:prstGeom prst="rect">
            <a:avLst/>
          </a:prstGeom>
        </p:spPr>
      </p:pic>
      <p:pic>
        <p:nvPicPr>
          <p:cNvPr id="5" name="Image 4">
            <a:extLst>
              <a:ext uri="{FF2B5EF4-FFF2-40B4-BE49-F238E27FC236}">
                <a16:creationId xmlns:a16="http://schemas.microsoft.com/office/drawing/2014/main" id="{9FD66470-C359-B366-6CEB-1A9BC53626AE}"/>
              </a:ext>
            </a:extLst>
          </p:cNvPr>
          <p:cNvPicPr/>
          <p:nvPr userDrawn="1"/>
        </p:nvPicPr>
        <p:blipFill rotWithShape="1">
          <a:blip r:embed="rId6"/>
          <a:srcRect t="8230" r="53657" b="75098"/>
          <a:stretch/>
        </p:blipFill>
        <p:spPr bwMode="auto">
          <a:xfrm>
            <a:off x="925245" y="171498"/>
            <a:ext cx="3672409" cy="6948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0626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FC323E-8698-DD64-6462-34F0E3B0E1DC}"/>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EE5C40F-5F30-0273-E1E4-1AEA8249DC6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6D47F0C-2826-963C-B345-F8D3CDBDD148}"/>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7065B954-0F7A-3A98-E620-B88E0003B9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457FC1-4CA2-439A-BE58-311797C4184A}"/>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2877514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DEE823-514B-2DAB-97FC-4AC28B4712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A6B86BA-6E83-D3C5-41D0-282FB8C1CBB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C7F43E-C043-10FE-D85E-2AEC2603B6DE}"/>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F8918FBF-8F6C-2D57-CE41-8D5922F148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8F07CE-931E-E653-EDD6-F04A9A9E23E5}"/>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327216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FCA87-FF0F-FFA1-D931-80894FC5B195}"/>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09DAE1C-B393-5715-C7D7-0131F8CD1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AE4CCFA-75C1-4B45-4575-0334D29A80AA}"/>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2F6E4CE8-82A2-B1FB-8665-40A0ACE9E5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061720A-844D-0791-8E75-0B0E6D405C8D}"/>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2897032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0B9F1-BEC4-3076-4E37-110CF5DEC0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0FAACA8-64AB-292C-553A-F325B44D5493}"/>
              </a:ext>
            </a:extLst>
          </p:cNvPr>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3066F94-E507-7BA3-E18A-3EDADD2CB693}"/>
              </a:ext>
            </a:extLst>
          </p:cNvPr>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8040D5-E284-04EB-F891-C9DF567FF527}"/>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6" name="Espace réservé du pied de page 5">
            <a:extLst>
              <a:ext uri="{FF2B5EF4-FFF2-40B4-BE49-F238E27FC236}">
                <a16:creationId xmlns:a16="http://schemas.microsoft.com/office/drawing/2014/main" id="{88DF112D-44C1-E009-76A9-C05FEEDFA06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5CD750-3076-15D2-79AE-7D22CD519B71}"/>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322501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A3154D-0000-B036-A202-BCD63F796FE9}"/>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BB21F45-6AED-3F70-2530-4A123DF15D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69BE969-15E6-FD3A-B9FC-DEA07632D54E}"/>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0C578A0-0E2D-DEC1-D7BF-9A8AB86B556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0610E00-96F3-2E16-DF02-232DA425629C}"/>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A3F90CC-5B39-0160-0AA8-5A2515B369F3}"/>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8" name="Espace réservé du pied de page 7">
            <a:extLst>
              <a:ext uri="{FF2B5EF4-FFF2-40B4-BE49-F238E27FC236}">
                <a16:creationId xmlns:a16="http://schemas.microsoft.com/office/drawing/2014/main" id="{D6A43ABA-EAF0-083F-B378-9A32647BAE3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9BF71D2-8874-3402-1067-2F53CC2F83EE}"/>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1307140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EF5433-6FF7-53AB-4424-3FA08286815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466B6FA-C40D-B72D-4AC1-5ACCDA8206B9}"/>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4" name="Espace réservé du pied de page 3">
            <a:extLst>
              <a:ext uri="{FF2B5EF4-FFF2-40B4-BE49-F238E27FC236}">
                <a16:creationId xmlns:a16="http://schemas.microsoft.com/office/drawing/2014/main" id="{4C887C55-9C8A-EA01-9A3F-F7D68AA95FB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6E89A85-A223-6F28-7672-F77AF72AAF28}"/>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3193305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15C9BF-7C41-796A-11BB-9BC4FE82E346}"/>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3" name="Espace réservé du pied de page 2">
            <a:extLst>
              <a:ext uri="{FF2B5EF4-FFF2-40B4-BE49-F238E27FC236}">
                <a16:creationId xmlns:a16="http://schemas.microsoft.com/office/drawing/2014/main" id="{C367F514-1BF8-BEAD-23CB-3A010D95C99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3001182-4DB6-F08C-A7E6-6A6CFEBCA6D5}"/>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1013205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C8E0D-57E7-CD30-93BF-8CAF52619525}"/>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79CE8F2-AEB9-BABE-DCB7-B332EC77351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359EFCE-ECF1-0C5D-EE60-AAA172A314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2EE55B1-5FEE-B186-A42A-E9D853C229FE}"/>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6" name="Espace réservé du pied de page 5">
            <a:extLst>
              <a:ext uri="{FF2B5EF4-FFF2-40B4-BE49-F238E27FC236}">
                <a16:creationId xmlns:a16="http://schemas.microsoft.com/office/drawing/2014/main" id="{6F4E2EF0-CF2C-9129-93E5-DDB099E609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2844BA-4983-FB34-5C13-D842897E8181}"/>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300479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Mise à jour le 06/07/2022</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3416586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09D77-2FC8-15B9-859C-5C74254A531F}"/>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0C8EAB1-576E-AF00-97C6-DA984A4C698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4F77BA1-9BFB-EBBC-2562-DB2E1664D51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AE8B28A-D88A-2691-671F-B394DA55DC11}"/>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6" name="Espace réservé du pied de page 5">
            <a:extLst>
              <a:ext uri="{FF2B5EF4-FFF2-40B4-BE49-F238E27FC236}">
                <a16:creationId xmlns:a16="http://schemas.microsoft.com/office/drawing/2014/main" id="{F6A7779B-B17F-F6DF-E4F2-3284ED72AC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C9227D-A23E-E6D9-910B-2E93C32EA1AB}"/>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646438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F976A-E26D-1958-3AC5-8E750FA9480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34231BE-D2CA-38A0-B6AD-02800A52BA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A4419FE-B1BF-CD2C-09C4-72748A785FFE}"/>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75E00AC8-A994-C3E2-4DCD-B13A9B444D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7ED9641-F9AD-B253-122E-47CDF85B96D8}"/>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26481478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8D320CB-A7FC-C390-4D36-99057DE4B683}"/>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481405B-C9D8-33DA-2F2A-02C6BA91B69D}"/>
              </a:ext>
            </a:extLst>
          </p:cNvPr>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99BE47-902D-3643-948E-6607C8C6004E}"/>
              </a:ext>
            </a:extLst>
          </p:cNvPr>
          <p:cNvSpPr>
            <a:spLocks noGrp="1"/>
          </p:cNvSpPr>
          <p:nvPr>
            <p:ph type="dt" sz="half" idx="10"/>
          </p:nvPr>
        </p:nvSpPr>
        <p:spPr/>
        <p:txBody>
          <a:bodyPr/>
          <a:lstStyle/>
          <a:p>
            <a:fld id="{28D7794B-9699-41E3-9BB0-4D71BF1CF2B0}"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06C2177B-70DA-D22A-B7CE-58F84CC9AF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FF83DA-2AB4-FF09-8610-86CD603B34E2}"/>
              </a:ext>
            </a:extLst>
          </p:cNvPr>
          <p:cNvSpPr>
            <a:spLocks noGrp="1"/>
          </p:cNvSpPr>
          <p:nvPr>
            <p:ph type="sldNum" sz="quarter" idx="12"/>
          </p:nvPr>
        </p:nvSpPr>
        <p:spPr/>
        <p:txBody>
          <a:bodyPr/>
          <a:lstStyle/>
          <a:p>
            <a:fld id="{AF101B40-28C8-4457-B328-FE1EBB18AEBF}" type="slidenum">
              <a:rPr lang="fr-FR" smtClean="0"/>
              <a:t>‹N°›</a:t>
            </a:fld>
            <a:endParaRPr lang="fr-FR"/>
          </a:p>
        </p:txBody>
      </p:sp>
    </p:spTree>
    <p:extLst>
      <p:ext uri="{BB962C8B-B14F-4D97-AF65-F5344CB8AC3E}">
        <p14:creationId xmlns:p14="http://schemas.microsoft.com/office/powerpoint/2010/main" val="253034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F49517"/>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238FA-679E-D41A-78B2-38DBCB669E96}"/>
              </a:ext>
            </a:extLst>
          </p:cNvPr>
          <p:cNvSpPr>
            <a:spLocks noGrp="1"/>
          </p:cNvSpPr>
          <p:nvPr>
            <p:ph type="ctrTitle"/>
          </p:nvPr>
        </p:nvSpPr>
        <p:spPr>
          <a:xfrm>
            <a:off x="1752600" y="1843315"/>
            <a:ext cx="6858000" cy="1925865"/>
          </a:xfrm>
        </p:spPr>
        <p:txBody>
          <a:bodyPr anchor="b">
            <a:normAutofit/>
          </a:bodyPr>
          <a:lstStyle>
            <a:lvl1pPr algn="l">
              <a:defRPr sz="4050" b="1" i="0">
                <a:solidFill>
                  <a:schemeClr val="bg1"/>
                </a:solidFill>
                <a:latin typeface="Futura LT" panose="02000503000000000000" pitchFamily="2" charset="0"/>
                <a:cs typeface="FUTURA MEDIUM" panose="020B0602020204020303" pitchFamily="34" charset="-79"/>
              </a:defRPr>
            </a:lvl1pPr>
          </a:lstStyle>
          <a:p>
            <a:r>
              <a:rPr lang="fr-FR" dirty="0"/>
              <a:t>Modifiez le style du titre</a:t>
            </a:r>
          </a:p>
        </p:txBody>
      </p:sp>
      <p:sp>
        <p:nvSpPr>
          <p:cNvPr id="3" name="Sous-titre 2">
            <a:extLst>
              <a:ext uri="{FF2B5EF4-FFF2-40B4-BE49-F238E27FC236}">
                <a16:creationId xmlns:a16="http://schemas.microsoft.com/office/drawing/2014/main" id="{D9E27C9A-DB16-F138-A95B-9BB4C8CC9016}"/>
              </a:ext>
            </a:extLst>
          </p:cNvPr>
          <p:cNvSpPr>
            <a:spLocks noGrp="1"/>
          </p:cNvSpPr>
          <p:nvPr>
            <p:ph type="subTitle" idx="1"/>
          </p:nvPr>
        </p:nvSpPr>
        <p:spPr>
          <a:xfrm>
            <a:off x="1752600" y="3819752"/>
            <a:ext cx="6858000" cy="1655762"/>
          </a:xfrm>
        </p:spPr>
        <p:txBody>
          <a:bodyPr/>
          <a:lstStyle>
            <a:lvl1pPr marL="0" indent="0" algn="l">
              <a:buNone/>
              <a:defRPr sz="1800" b="0" i="0">
                <a:solidFill>
                  <a:schemeClr val="bg1"/>
                </a:solidFill>
                <a:latin typeface="Futura LT Book" panose="02000503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p>
        </p:txBody>
      </p:sp>
      <p:sp>
        <p:nvSpPr>
          <p:cNvPr id="11" name="Espace réservé du texte 10">
            <a:extLst>
              <a:ext uri="{FF2B5EF4-FFF2-40B4-BE49-F238E27FC236}">
                <a16:creationId xmlns:a16="http://schemas.microsoft.com/office/drawing/2014/main" id="{B1740EBF-5AFE-8B2C-7E6A-14A3E9E1A700}"/>
              </a:ext>
            </a:extLst>
          </p:cNvPr>
          <p:cNvSpPr>
            <a:spLocks noGrp="1"/>
          </p:cNvSpPr>
          <p:nvPr>
            <p:ph type="body" sz="quarter" idx="10" hasCustomPrompt="1"/>
          </p:nvPr>
        </p:nvSpPr>
        <p:spPr>
          <a:xfrm>
            <a:off x="658075" y="1331913"/>
            <a:ext cx="1094525" cy="4194175"/>
          </a:xfrm>
        </p:spPr>
        <p:txBody>
          <a:bodyPr>
            <a:noAutofit/>
          </a:bodyPr>
          <a:lstStyle>
            <a:lvl1pPr marL="0" indent="0">
              <a:buNone/>
              <a:defRPr sz="25800" b="1" i="0">
                <a:solidFill>
                  <a:schemeClr val="bg1"/>
                </a:solidFill>
                <a:latin typeface="Futura LT" panose="02000503000000000000" pitchFamily="2" charset="0"/>
                <a:cs typeface="FUTURA MEDIUM" panose="020B0602020204020303" pitchFamily="34" charset="-79"/>
              </a:defRPr>
            </a:lvl1pPr>
          </a:lstStyle>
          <a:p>
            <a:pPr lvl="0"/>
            <a:r>
              <a:rPr lang="fr-FR" dirty="0"/>
              <a:t>I</a:t>
            </a:r>
          </a:p>
        </p:txBody>
      </p:sp>
      <p:pic>
        <p:nvPicPr>
          <p:cNvPr id="12" name="Image 11">
            <a:extLst>
              <a:ext uri="{FF2B5EF4-FFF2-40B4-BE49-F238E27FC236}">
                <a16:creationId xmlns:a16="http://schemas.microsoft.com/office/drawing/2014/main" id="{72BF4E84-F294-85B4-8D1C-58940EE8B21A}"/>
              </a:ext>
            </a:extLst>
          </p:cNvPr>
          <p:cNvPicPr>
            <a:picLocks noChangeAspect="1"/>
          </p:cNvPicPr>
          <p:nvPr userDrawn="1"/>
        </p:nvPicPr>
        <p:blipFill>
          <a:blip r:embed="rId2"/>
          <a:stretch>
            <a:fillRect/>
          </a:stretch>
        </p:blipFill>
        <p:spPr>
          <a:xfrm>
            <a:off x="7306451" y="406400"/>
            <a:ext cx="1855767" cy="3566638"/>
          </a:xfrm>
          <a:prstGeom prst="rect">
            <a:avLst/>
          </a:prstGeom>
        </p:spPr>
      </p:pic>
      <p:pic>
        <p:nvPicPr>
          <p:cNvPr id="13" name="Image 12">
            <a:extLst>
              <a:ext uri="{FF2B5EF4-FFF2-40B4-BE49-F238E27FC236}">
                <a16:creationId xmlns:a16="http://schemas.microsoft.com/office/drawing/2014/main" id="{C06C3EAB-019E-519C-9BEA-6D1FA270FECC}"/>
              </a:ext>
            </a:extLst>
          </p:cNvPr>
          <p:cNvPicPr>
            <a:picLocks noChangeAspect="1"/>
          </p:cNvPicPr>
          <p:nvPr userDrawn="1"/>
        </p:nvPicPr>
        <p:blipFill>
          <a:blip r:embed="rId3"/>
          <a:stretch>
            <a:fillRect/>
          </a:stretch>
        </p:blipFill>
        <p:spPr>
          <a:xfrm>
            <a:off x="8090313" y="4176897"/>
            <a:ext cx="1040574" cy="941472"/>
          </a:xfrm>
          <a:prstGeom prst="rect">
            <a:avLst/>
          </a:prstGeom>
        </p:spPr>
      </p:pic>
      <p:pic>
        <p:nvPicPr>
          <p:cNvPr id="14" name="Image 13">
            <a:extLst>
              <a:ext uri="{FF2B5EF4-FFF2-40B4-BE49-F238E27FC236}">
                <a16:creationId xmlns:a16="http://schemas.microsoft.com/office/drawing/2014/main" id="{EA603675-D247-C926-E7C2-F92E530F29D6}"/>
              </a:ext>
            </a:extLst>
          </p:cNvPr>
          <p:cNvPicPr>
            <a:picLocks noChangeAspect="1"/>
          </p:cNvPicPr>
          <p:nvPr userDrawn="1"/>
        </p:nvPicPr>
        <p:blipFill>
          <a:blip r:embed="rId4"/>
          <a:stretch>
            <a:fillRect/>
          </a:stretch>
        </p:blipFill>
        <p:spPr>
          <a:xfrm rot="5400000">
            <a:off x="4655998" y="4604409"/>
            <a:ext cx="1440492" cy="2166807"/>
          </a:xfrm>
          <a:prstGeom prst="rect">
            <a:avLst/>
          </a:prstGeom>
        </p:spPr>
      </p:pic>
      <p:pic>
        <p:nvPicPr>
          <p:cNvPr id="4" name="Image 3">
            <a:extLst>
              <a:ext uri="{FF2B5EF4-FFF2-40B4-BE49-F238E27FC236}">
                <a16:creationId xmlns:a16="http://schemas.microsoft.com/office/drawing/2014/main" id="{82357512-25D7-1ADB-E4EE-BBC7D6458C2B}"/>
              </a:ext>
            </a:extLst>
          </p:cNvPr>
          <p:cNvPicPr>
            <a:picLocks noChangeAspect="1"/>
          </p:cNvPicPr>
          <p:nvPr userDrawn="1"/>
        </p:nvPicPr>
        <p:blipFill>
          <a:blip r:embed="rId5"/>
          <a:stretch>
            <a:fillRect/>
          </a:stretch>
        </p:blipFill>
        <p:spPr>
          <a:xfrm>
            <a:off x="390905" y="116632"/>
            <a:ext cx="534340" cy="804581"/>
          </a:xfrm>
          <a:prstGeom prst="rect">
            <a:avLst/>
          </a:prstGeom>
        </p:spPr>
      </p:pic>
      <p:pic>
        <p:nvPicPr>
          <p:cNvPr id="5" name="Image 4">
            <a:extLst>
              <a:ext uri="{FF2B5EF4-FFF2-40B4-BE49-F238E27FC236}">
                <a16:creationId xmlns:a16="http://schemas.microsoft.com/office/drawing/2014/main" id="{9FD66470-C359-B366-6CEB-1A9BC53626AE}"/>
              </a:ext>
            </a:extLst>
          </p:cNvPr>
          <p:cNvPicPr/>
          <p:nvPr userDrawn="1"/>
        </p:nvPicPr>
        <p:blipFill rotWithShape="1">
          <a:blip r:embed="rId6"/>
          <a:srcRect t="8230" r="53657" b="75098"/>
          <a:stretch/>
        </p:blipFill>
        <p:spPr bwMode="auto">
          <a:xfrm>
            <a:off x="925245" y="171498"/>
            <a:ext cx="3672409" cy="6948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636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EDD52B-0F35-5924-0BA6-95870125DC6D}"/>
              </a:ext>
            </a:extLst>
          </p:cNvPr>
          <p:cNvSpPr>
            <a:spLocks noGrp="1"/>
          </p:cNvSpPr>
          <p:nvPr>
            <p:ph type="title"/>
          </p:nvPr>
        </p:nvSpPr>
        <p:spPr/>
        <p:txBody>
          <a:bodyPr/>
          <a:lstStyle>
            <a:lvl1pPr>
              <a:defRPr b="1" i="0">
                <a:solidFill>
                  <a:srgbClr val="232C58"/>
                </a:solidFill>
                <a:latin typeface="Futura LT" panose="02000503000000000000" pitchFamily="2" charset="0"/>
              </a:defRPr>
            </a:lvl1pPr>
          </a:lstStyle>
          <a:p>
            <a:r>
              <a:rPr lang="fr-FR" dirty="0"/>
              <a:t>Modifiez le style du titre</a:t>
            </a:r>
          </a:p>
        </p:txBody>
      </p:sp>
      <p:sp>
        <p:nvSpPr>
          <p:cNvPr id="5" name="Espace réservé du pied de page 4">
            <a:extLst>
              <a:ext uri="{FF2B5EF4-FFF2-40B4-BE49-F238E27FC236}">
                <a16:creationId xmlns:a16="http://schemas.microsoft.com/office/drawing/2014/main" id="{34FBA3C5-3338-E176-A92C-2B7600129F31}"/>
              </a:ext>
            </a:extLst>
          </p:cNvPr>
          <p:cNvSpPr>
            <a:spLocks noGrp="1"/>
          </p:cNvSpPr>
          <p:nvPr>
            <p:ph type="ftr" sz="quarter" idx="11"/>
          </p:nvPr>
        </p:nvSpPr>
        <p:spPr>
          <a:xfrm>
            <a:off x="1033896" y="6310313"/>
            <a:ext cx="1709305" cy="365125"/>
          </a:xfrm>
        </p:spPr>
        <p:txBody>
          <a:bodyPr/>
          <a:lstStyle>
            <a:lvl1pPr>
              <a:defRPr b="1" i="0">
                <a:solidFill>
                  <a:srgbClr val="232C58"/>
                </a:solidFill>
                <a:latin typeface="Futura" panose="020B0602020204020303" pitchFamily="34" charset="-79"/>
                <a:cs typeface="Futura" panose="020B0602020204020303" pitchFamily="34" charset="-79"/>
              </a:defRPr>
            </a:lvl1pPr>
          </a:lstStyle>
          <a:p>
            <a:pPr algn="l"/>
            <a:r>
              <a:rPr lang="fr-FR" dirty="0"/>
              <a:t>CDG58 - PRÉSENTATION </a:t>
            </a:r>
          </a:p>
        </p:txBody>
      </p:sp>
      <p:pic>
        <p:nvPicPr>
          <p:cNvPr id="9" name="Image 8">
            <a:extLst>
              <a:ext uri="{FF2B5EF4-FFF2-40B4-BE49-F238E27FC236}">
                <a16:creationId xmlns:a16="http://schemas.microsoft.com/office/drawing/2014/main" id="{C18806F0-3E75-3E1C-6BB4-DB397D006E87}"/>
              </a:ext>
            </a:extLst>
          </p:cNvPr>
          <p:cNvPicPr>
            <a:picLocks noChangeAspect="1"/>
          </p:cNvPicPr>
          <p:nvPr userDrawn="1"/>
        </p:nvPicPr>
        <p:blipFill>
          <a:blip r:embed="rId2"/>
          <a:stretch>
            <a:fillRect/>
          </a:stretch>
        </p:blipFill>
        <p:spPr>
          <a:xfrm>
            <a:off x="467544" y="6211330"/>
            <a:ext cx="422316" cy="563088"/>
          </a:xfrm>
          <a:prstGeom prst="rect">
            <a:avLst/>
          </a:prstGeom>
        </p:spPr>
      </p:pic>
      <p:sp>
        <p:nvSpPr>
          <p:cNvPr id="6" name="Espace réservé du pied de page 4">
            <a:extLst>
              <a:ext uri="{FF2B5EF4-FFF2-40B4-BE49-F238E27FC236}">
                <a16:creationId xmlns:a16="http://schemas.microsoft.com/office/drawing/2014/main" id="{6EF4C7C6-B902-BE40-83B4-DE23C921CABA}"/>
              </a:ext>
            </a:extLst>
          </p:cNvPr>
          <p:cNvSpPr txBox="1">
            <a:spLocks/>
          </p:cNvSpPr>
          <p:nvPr userDrawn="1"/>
        </p:nvSpPr>
        <p:spPr>
          <a:xfrm>
            <a:off x="8093033" y="6310312"/>
            <a:ext cx="422317" cy="365125"/>
          </a:xfrm>
          <a:prstGeom prst="rect">
            <a:avLst/>
          </a:prstGeom>
        </p:spPr>
        <p:txBody>
          <a:bodyPr vert="horz" lIns="68580" tIns="34290" rIns="68580" bIns="34290" rtlCol="0" anchor="ctr"/>
          <a:lstStyle>
            <a:defPPr>
              <a:defRPr lang="fr-FR"/>
            </a:defPPr>
            <a:lvl1pPr marL="0" algn="ctr" defTabSz="914400" rtl="0" eaLnBrk="1" latinLnBrk="0" hangingPunct="1">
              <a:defRPr sz="1200" b="1" i="0" kern="1200">
                <a:solidFill>
                  <a:srgbClr val="232C58"/>
                </a:solidFill>
                <a:latin typeface="Futura" panose="020B0602020204020303" pitchFamily="34" charset="-79"/>
                <a:ea typeface="+mn-ea"/>
                <a:cs typeface="Futura"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6DC0E5B8-2A92-6D4D-8522-459B152FA81F}" type="slidenum">
              <a:rPr lang="fr-FR" sz="900" smtClean="0"/>
              <a:t>‹N°›</a:t>
            </a:fld>
            <a:endParaRPr lang="fr-FR" sz="900" dirty="0"/>
          </a:p>
        </p:txBody>
      </p:sp>
    </p:spTree>
    <p:extLst>
      <p:ext uri="{BB962C8B-B14F-4D97-AF65-F5344CB8AC3E}">
        <p14:creationId xmlns:p14="http://schemas.microsoft.com/office/powerpoint/2010/main" val="1975150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rgbClr val="F49517"/>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848393-4B1E-0F54-9BD2-BBF64F051BFF}"/>
              </a:ext>
            </a:extLst>
          </p:cNvPr>
          <p:cNvPicPr>
            <a:picLocks noChangeAspect="1"/>
          </p:cNvPicPr>
          <p:nvPr userDrawn="1"/>
        </p:nvPicPr>
        <p:blipFill>
          <a:blip r:embed="rId2"/>
          <a:stretch>
            <a:fillRect/>
          </a:stretch>
        </p:blipFill>
        <p:spPr>
          <a:xfrm>
            <a:off x="189326" y="1664961"/>
            <a:ext cx="4803732" cy="3202488"/>
          </a:xfrm>
          <a:prstGeom prst="rect">
            <a:avLst/>
          </a:prstGeom>
        </p:spPr>
      </p:pic>
      <p:pic>
        <p:nvPicPr>
          <p:cNvPr id="7" name="Image 6">
            <a:extLst>
              <a:ext uri="{FF2B5EF4-FFF2-40B4-BE49-F238E27FC236}">
                <a16:creationId xmlns:a16="http://schemas.microsoft.com/office/drawing/2014/main" id="{64D5715F-970A-61FF-BE0C-7D030D9E0B64}"/>
              </a:ext>
            </a:extLst>
          </p:cNvPr>
          <p:cNvPicPr>
            <a:picLocks noChangeAspect="1"/>
          </p:cNvPicPr>
          <p:nvPr userDrawn="1"/>
        </p:nvPicPr>
        <p:blipFill>
          <a:blip r:embed="rId3"/>
          <a:stretch>
            <a:fillRect/>
          </a:stretch>
        </p:blipFill>
        <p:spPr>
          <a:xfrm>
            <a:off x="5326367" y="381000"/>
            <a:ext cx="2278302" cy="4378718"/>
          </a:xfrm>
          <a:prstGeom prst="rect">
            <a:avLst/>
          </a:prstGeom>
        </p:spPr>
      </p:pic>
      <p:pic>
        <p:nvPicPr>
          <p:cNvPr id="8" name="Image 7" descr="Une image contenant personne, posant&#10;&#10;Description générée automatiquement">
            <a:extLst>
              <a:ext uri="{FF2B5EF4-FFF2-40B4-BE49-F238E27FC236}">
                <a16:creationId xmlns:a16="http://schemas.microsoft.com/office/drawing/2014/main" id="{3C289A36-AFFB-7B7A-A8C2-67530FB1F99C}"/>
              </a:ext>
            </a:extLst>
          </p:cNvPr>
          <p:cNvPicPr>
            <a:picLocks noChangeAspect="1"/>
          </p:cNvPicPr>
          <p:nvPr userDrawn="1"/>
        </p:nvPicPr>
        <p:blipFill>
          <a:blip r:embed="rId4"/>
          <a:stretch>
            <a:fillRect/>
          </a:stretch>
        </p:blipFill>
        <p:spPr>
          <a:xfrm>
            <a:off x="4491805" y="0"/>
            <a:ext cx="4907756" cy="6858000"/>
          </a:xfrm>
          <a:prstGeom prst="rect">
            <a:avLst/>
          </a:prstGeom>
        </p:spPr>
      </p:pic>
      <p:pic>
        <p:nvPicPr>
          <p:cNvPr id="9" name="Image 8">
            <a:extLst>
              <a:ext uri="{FF2B5EF4-FFF2-40B4-BE49-F238E27FC236}">
                <a16:creationId xmlns:a16="http://schemas.microsoft.com/office/drawing/2014/main" id="{C758946E-7C6C-FA99-5492-FDEE4CE015ED}"/>
              </a:ext>
            </a:extLst>
          </p:cNvPr>
          <p:cNvPicPr>
            <a:picLocks noChangeAspect="1"/>
          </p:cNvPicPr>
          <p:nvPr userDrawn="1"/>
        </p:nvPicPr>
        <p:blipFill>
          <a:blip r:embed="rId5"/>
          <a:stretch>
            <a:fillRect/>
          </a:stretch>
        </p:blipFill>
        <p:spPr>
          <a:xfrm>
            <a:off x="8103426" y="1339483"/>
            <a:ext cx="1040574" cy="941472"/>
          </a:xfrm>
          <a:prstGeom prst="rect">
            <a:avLst/>
          </a:prstGeom>
        </p:spPr>
      </p:pic>
      <p:pic>
        <p:nvPicPr>
          <p:cNvPr id="10" name="Image 9">
            <a:extLst>
              <a:ext uri="{FF2B5EF4-FFF2-40B4-BE49-F238E27FC236}">
                <a16:creationId xmlns:a16="http://schemas.microsoft.com/office/drawing/2014/main" id="{7960A90B-0AC6-06E1-E09D-0F2493EBA2EF}"/>
              </a:ext>
            </a:extLst>
          </p:cNvPr>
          <p:cNvPicPr>
            <a:picLocks noChangeAspect="1"/>
          </p:cNvPicPr>
          <p:nvPr userDrawn="1"/>
        </p:nvPicPr>
        <p:blipFill>
          <a:blip r:embed="rId6"/>
          <a:stretch>
            <a:fillRect/>
          </a:stretch>
        </p:blipFill>
        <p:spPr>
          <a:xfrm rot="5400000">
            <a:off x="4661868" y="4396561"/>
            <a:ext cx="1440492" cy="2166807"/>
          </a:xfrm>
          <a:prstGeom prst="rect">
            <a:avLst/>
          </a:prstGeom>
        </p:spPr>
      </p:pic>
    </p:spTree>
    <p:extLst>
      <p:ext uri="{BB962C8B-B14F-4D97-AF65-F5344CB8AC3E}">
        <p14:creationId xmlns:p14="http://schemas.microsoft.com/office/powerpoint/2010/main" val="375945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Mise à jour le 06/07/2022</a:t>
            </a: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276896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Mise à jour le 06/07/2022</a:t>
            </a: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7136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Mise à jour le 06/07/2022</a:t>
            </a: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366094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Mise à jour le 06/07/2022</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3048587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Mise à jour le 06/07/2022</a:t>
            </a: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0FE6D7-B346-49AA-A343-704AD808B355}" type="slidenum">
              <a:rPr lang="fr-FR" smtClean="0"/>
              <a:pPr/>
              <a:t>‹N°›</a:t>
            </a:fld>
            <a:endParaRPr lang="fr-FR"/>
          </a:p>
        </p:txBody>
      </p:sp>
    </p:spTree>
    <p:extLst>
      <p:ext uri="{BB962C8B-B14F-4D97-AF65-F5344CB8AC3E}">
        <p14:creationId xmlns:p14="http://schemas.microsoft.com/office/powerpoint/2010/main" val="271375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Mise à jour le 06/07/2022</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FE6D7-B346-49AA-A343-704AD808B355}" type="slidenum">
              <a:rPr lang="fr-FR" smtClean="0"/>
              <a:pPr/>
              <a:t>‹N°›</a:t>
            </a:fld>
            <a:endParaRPr lang="fr-FR"/>
          </a:p>
        </p:txBody>
      </p:sp>
    </p:spTree>
    <p:extLst>
      <p:ext uri="{BB962C8B-B14F-4D97-AF65-F5344CB8AC3E}">
        <p14:creationId xmlns:p14="http://schemas.microsoft.com/office/powerpoint/2010/main" val="2904409797"/>
      </p:ext>
    </p:extLst>
  </p:cSld>
  <p:clrMap bg1="lt1" tx1="dk1" bg2="lt2" tx2="dk2" accent1="accent1" accent2="accent2" accent3="accent3" accent4="accent4" accent5="accent5" accent6="accent6" hlink="hlink" folHlink="folHlink"/>
  <p:sldLayoutIdLst>
    <p:sldLayoutId id="2147483681" r:id="rId1"/>
    <p:sldLayoutId id="2147483680" r:id="rId2"/>
    <p:sldLayoutId id="2147483651" r:id="rId3"/>
    <p:sldLayoutId id="2147483679"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 id="2147483696" r:id="rId1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Mise à jour le 06/07/2022</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810A4-4D77-49CF-BFA4-EBA9FA0837DD}" type="slidenum">
              <a:rPr lang="fr-FR" smtClean="0"/>
              <a:t>‹N°›</a:t>
            </a:fld>
            <a:endParaRPr lang="fr-FR"/>
          </a:p>
        </p:txBody>
      </p:sp>
    </p:spTree>
    <p:extLst>
      <p:ext uri="{BB962C8B-B14F-4D97-AF65-F5344CB8AC3E}">
        <p14:creationId xmlns:p14="http://schemas.microsoft.com/office/powerpoint/2010/main" val="1596006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5" r:id="rId18"/>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9F61644-BD67-C5BA-79A7-E5235FCD4C2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446E029-1081-D189-695E-13577E8BB7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BA70E4-20AA-B152-DB49-7E031EE7B9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7794B-9699-41E3-9BB0-4D71BF1CF2B0}" type="datetimeFigureOut">
              <a:rPr lang="fr-FR" smtClean="0"/>
              <a:t>25/05/2023</a:t>
            </a:fld>
            <a:endParaRPr lang="fr-FR"/>
          </a:p>
        </p:txBody>
      </p:sp>
      <p:sp>
        <p:nvSpPr>
          <p:cNvPr id="5" name="Espace réservé du pied de page 4">
            <a:extLst>
              <a:ext uri="{FF2B5EF4-FFF2-40B4-BE49-F238E27FC236}">
                <a16:creationId xmlns:a16="http://schemas.microsoft.com/office/drawing/2014/main" id="{A0D29389-AE4A-4DD4-100F-66A9D758383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4E1F3F6-4D6B-7300-86A2-3404C38C1EF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101B40-28C8-4457-B328-FE1EBB18AEBF}" type="slidenum">
              <a:rPr lang="fr-FR" smtClean="0"/>
              <a:t>‹N°›</a:t>
            </a:fld>
            <a:endParaRPr lang="fr-FR"/>
          </a:p>
        </p:txBody>
      </p:sp>
    </p:spTree>
    <p:extLst>
      <p:ext uri="{BB962C8B-B14F-4D97-AF65-F5344CB8AC3E}">
        <p14:creationId xmlns:p14="http://schemas.microsoft.com/office/powerpoint/2010/main" val="10149275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F997887-34B3-AD81-C25C-0BABD2D28F3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67EC24D-C7E7-A1F5-194B-1EA78CF28DE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F824E4-1A1C-4C67-F164-04214CAF428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3A503F-E864-0444-BEB1-CB8F870E862E}" type="datetime1">
              <a:rPr lang="fr-FR" smtClean="0"/>
              <a:t>25/05/2023</a:t>
            </a:fld>
            <a:endParaRPr lang="fr-FR"/>
          </a:p>
        </p:txBody>
      </p:sp>
      <p:sp>
        <p:nvSpPr>
          <p:cNvPr id="5" name="Espace réservé du pied de page 4">
            <a:extLst>
              <a:ext uri="{FF2B5EF4-FFF2-40B4-BE49-F238E27FC236}">
                <a16:creationId xmlns:a16="http://schemas.microsoft.com/office/drawing/2014/main" id="{6AEB9C68-7060-6FCF-D497-314624B7FC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r-FR"/>
              <a:t>CDG58 - PRÉSENTATION </a:t>
            </a:r>
          </a:p>
        </p:txBody>
      </p:sp>
      <p:sp>
        <p:nvSpPr>
          <p:cNvPr id="6" name="Espace réservé du numéro de diapositive 5">
            <a:extLst>
              <a:ext uri="{FF2B5EF4-FFF2-40B4-BE49-F238E27FC236}">
                <a16:creationId xmlns:a16="http://schemas.microsoft.com/office/drawing/2014/main" id="{2D762F5E-7CCA-BDC1-039B-77B627D83C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37AE1D-78DC-7342-88DA-04625E16708A}" type="slidenum">
              <a:rPr lang="fr-FR" smtClean="0"/>
              <a:t>‹N°›</a:t>
            </a:fld>
            <a:endParaRPr lang="fr-FR"/>
          </a:p>
        </p:txBody>
      </p:sp>
    </p:spTree>
    <p:extLst>
      <p:ext uri="{BB962C8B-B14F-4D97-AF65-F5344CB8AC3E}">
        <p14:creationId xmlns:p14="http://schemas.microsoft.com/office/powerpoint/2010/main" val="2407903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7.xml"/><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4.emf"/><Relationship Id="rId5" Type="http://schemas.openxmlformats.org/officeDocument/2006/relationships/image" Target="../media/image6.emf"/><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hyperlink" Target="mailto:amandine.simonin@cdg58.f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mailto:daouda.diomande@cdg58.fr" TargetMode="External"/><Relationship Id="rId4" Type="http://schemas.openxmlformats.org/officeDocument/2006/relationships/hyperlink" Target="mailto:laetitiable@cdg58.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3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752600" y="2199065"/>
            <a:ext cx="6858000" cy="1569660"/>
          </a:xfrm>
          <a:prstGeom prst="rect">
            <a:avLst/>
          </a:prstGeom>
          <a:noFill/>
        </p:spPr>
        <p:txBody>
          <a:bodyPr wrap="square" rtlCol="0">
            <a:spAutoFit/>
          </a:bodyPr>
          <a:lstStyle/>
          <a:p>
            <a:r>
              <a:rPr lang="fr-FR" sz="4800" b="1" dirty="0">
                <a:solidFill>
                  <a:srgbClr val="232C58"/>
                </a:solidFill>
              </a:rPr>
              <a:t>II - Création d’une opération</a:t>
            </a:r>
          </a:p>
        </p:txBody>
      </p:sp>
    </p:spTree>
    <p:extLst>
      <p:ext uri="{BB962C8B-B14F-4D97-AF65-F5344CB8AC3E}">
        <p14:creationId xmlns:p14="http://schemas.microsoft.com/office/powerpoint/2010/main" val="165252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3946" y="1182363"/>
            <a:ext cx="8680541" cy="4856714"/>
          </a:xfrm>
          <a:prstGeom prst="rect">
            <a:avLst/>
          </a:prstGeom>
        </p:spPr>
        <p:txBody>
          <a:bodyPr wrap="square">
            <a:spAutoFit/>
          </a:bodyPr>
          <a:lstStyle/>
          <a:p>
            <a:pPr marL="722313" lvl="0" indent="-273050">
              <a:spcBef>
                <a:spcPct val="20000"/>
              </a:spcBef>
              <a:buFont typeface="Wingdings" panose="05000000000000000000" pitchFamily="2" charset="2"/>
              <a:buChar char="Ø"/>
              <a:tabLst>
                <a:tab pos="719138" algn="l"/>
              </a:tabLst>
            </a:pPr>
            <a:endParaRPr lang="fr-FR" sz="2000" b="1" dirty="0">
              <a:solidFill>
                <a:prstClr val="black"/>
              </a:solidFill>
              <a:latin typeface="Calibri" panose="020F0502020204030204" pitchFamily="34" charset="0"/>
              <a:cs typeface="Calibri" panose="020F0502020204030204" pitchFamily="34" charset="0"/>
            </a:endParaRPr>
          </a:p>
          <a:p>
            <a:pPr marL="722313" lvl="0" indent="-273050">
              <a:spcBef>
                <a:spcPct val="20000"/>
              </a:spcBef>
              <a:buFont typeface="Wingdings" panose="05000000000000000000" pitchFamily="2" charset="2"/>
              <a:buChar char="Ø"/>
              <a:tabLst>
                <a:tab pos="719138" algn="l"/>
              </a:tabLst>
            </a:pPr>
            <a:r>
              <a:rPr lang="fr-FR" sz="2000" b="1" dirty="0">
                <a:solidFill>
                  <a:prstClr val="black"/>
                </a:solidFill>
                <a:latin typeface="Calibri" panose="020F0502020204030204" pitchFamily="34" charset="0"/>
                <a:cs typeface="Calibri" panose="020F0502020204030204" pitchFamily="34" charset="0"/>
              </a:rPr>
              <a:t>Sur le nouveau site Emploi Territorial</a:t>
            </a:r>
            <a:r>
              <a:rPr lang="fr-FR" sz="2000" dirty="0">
                <a:solidFill>
                  <a:prstClr val="black"/>
                </a:solidFill>
                <a:latin typeface="Calibri" panose="020F0502020204030204" pitchFamily="34" charset="0"/>
                <a:cs typeface="Calibri" panose="020F0502020204030204" pitchFamily="34" charset="0"/>
              </a:rPr>
              <a:t>, avant toute saisie d’une déclaration de vacance d’emploi et/ou d’une offre,</a:t>
            </a:r>
          </a:p>
          <a:p>
            <a:pPr lvl="0" algn="ctr">
              <a:spcBef>
                <a:spcPct val="20000"/>
              </a:spcBef>
            </a:pPr>
            <a:r>
              <a:rPr lang="fr-FR" sz="2000" b="1" dirty="0">
                <a:solidFill>
                  <a:prstClr val="black"/>
                </a:solidFill>
                <a:latin typeface="Calibri" panose="020F0502020204030204" pitchFamily="34" charset="0"/>
                <a:cs typeface="Calibri" panose="020F0502020204030204" pitchFamily="34" charset="0"/>
              </a:rPr>
              <a:t> </a:t>
            </a:r>
            <a:r>
              <a:rPr lang="fr-FR" sz="2000" b="1" dirty="0">
                <a:solidFill>
                  <a:srgbClr val="FF0000"/>
                </a:solidFill>
                <a:latin typeface="Calibri" panose="020F0502020204030204" pitchFamily="34" charset="0"/>
                <a:cs typeface="Calibri" panose="020F0502020204030204" pitchFamily="34" charset="0"/>
              </a:rPr>
              <a:t>une étape de « </a:t>
            </a:r>
            <a:r>
              <a:rPr lang="fr-FR" sz="2000" b="1" u="sng" dirty="0">
                <a:solidFill>
                  <a:srgbClr val="FF0000"/>
                </a:solidFill>
                <a:latin typeface="Calibri" panose="020F0502020204030204" pitchFamily="34" charset="0"/>
                <a:cs typeface="Calibri" panose="020F0502020204030204" pitchFamily="34" charset="0"/>
              </a:rPr>
              <a:t>création d’une opération</a:t>
            </a:r>
            <a:r>
              <a:rPr lang="fr-FR" sz="2000" b="1" dirty="0">
                <a:solidFill>
                  <a:srgbClr val="FF0000"/>
                </a:solidFill>
                <a:latin typeface="Calibri" panose="020F0502020204030204" pitchFamily="34" charset="0"/>
                <a:cs typeface="Calibri" panose="020F0502020204030204" pitchFamily="34" charset="0"/>
              </a:rPr>
              <a:t> » est obligatoire</a:t>
            </a:r>
          </a:p>
          <a:p>
            <a:pPr lvl="1">
              <a:buFont typeface="Wingdings" pitchFamily="2" charset="2"/>
              <a:buChar char="Ø"/>
            </a:pPr>
            <a:endParaRPr lang="fr-FR" sz="1600" b="1" dirty="0">
              <a:solidFill>
                <a:prstClr val="black"/>
              </a:solidFill>
              <a:cs typeface="Arial" pitchFamily="34" charset="0"/>
            </a:endParaRPr>
          </a:p>
          <a:p>
            <a:pPr lvl="1">
              <a:buFont typeface="Wingdings" pitchFamily="2" charset="2"/>
              <a:buChar char="Ø"/>
            </a:pPr>
            <a:r>
              <a:rPr lang="fr-FR" sz="2000" b="1" dirty="0">
                <a:solidFill>
                  <a:prstClr val="black"/>
                </a:solidFill>
                <a:latin typeface="Arial" pitchFamily="34" charset="0"/>
                <a:cs typeface="Arial" pitchFamily="34" charset="0"/>
              </a:rPr>
              <a:t> </a:t>
            </a:r>
            <a:r>
              <a:rPr lang="fr-FR" sz="2000" b="1" dirty="0">
                <a:solidFill>
                  <a:prstClr val="black"/>
                </a:solidFill>
                <a:latin typeface="Calibri" panose="020F0502020204030204" pitchFamily="34" charset="0"/>
                <a:cs typeface="Calibri" panose="020F0502020204030204" pitchFamily="34" charset="0"/>
              </a:rPr>
              <a:t>Une collectivité ne peut pas transmettre une opération seule </a:t>
            </a:r>
            <a:r>
              <a:rPr lang="fr-FR" sz="2000" dirty="0">
                <a:solidFill>
                  <a:prstClr val="black"/>
                </a:solidFill>
                <a:latin typeface="Calibri" panose="020F0502020204030204" pitchFamily="34" charset="0"/>
                <a:cs typeface="Calibri" panose="020F0502020204030204" pitchFamily="34" charset="0"/>
              </a:rPr>
              <a:t>(sans offre ou déclaration rattachée)</a:t>
            </a:r>
          </a:p>
          <a:p>
            <a:pPr lvl="1"/>
            <a:endParaRPr lang="fr-FR" sz="2000" dirty="0">
              <a:solidFill>
                <a:prstClr val="black"/>
              </a:solidFill>
              <a:latin typeface="Calibri" panose="020F0502020204030204" pitchFamily="34" charset="0"/>
              <a:cs typeface="Calibri" panose="020F0502020204030204" pitchFamily="34" charset="0"/>
            </a:endParaRPr>
          </a:p>
          <a:p>
            <a:pPr lvl="1">
              <a:buFont typeface="Wingdings" pitchFamily="2" charset="2"/>
              <a:buChar char="Ø"/>
            </a:pPr>
            <a:r>
              <a:rPr lang="fr-FR" sz="2000" dirty="0">
                <a:solidFill>
                  <a:prstClr val="black"/>
                </a:solidFill>
                <a:latin typeface="Calibri" panose="020F0502020204030204" pitchFamily="34" charset="0"/>
                <a:cs typeface="Calibri" panose="020F0502020204030204" pitchFamily="34" charset="0"/>
              </a:rPr>
              <a:t> </a:t>
            </a:r>
            <a:r>
              <a:rPr lang="fr-FR" sz="2000" b="1" dirty="0">
                <a:solidFill>
                  <a:prstClr val="black"/>
                </a:solidFill>
                <a:latin typeface="Calibri" panose="020F0502020204030204" pitchFamily="34" charset="0"/>
                <a:cs typeface="Calibri" panose="020F0502020204030204" pitchFamily="34" charset="0"/>
              </a:rPr>
              <a:t>Une opération peut être transmise avec </a:t>
            </a:r>
            <a:r>
              <a:rPr lang="fr-FR" sz="2000" dirty="0">
                <a:solidFill>
                  <a:prstClr val="black"/>
                </a:solidFill>
                <a:latin typeface="Calibri" panose="020F0502020204030204" pitchFamily="34" charset="0"/>
                <a:cs typeface="Calibri" panose="020F0502020204030204" pitchFamily="34" charset="0"/>
              </a:rPr>
              <a:t>:</a:t>
            </a:r>
          </a:p>
          <a:p>
            <a:pPr lvl="1"/>
            <a:r>
              <a:rPr lang="fr-FR" sz="2000" dirty="0">
                <a:solidFill>
                  <a:prstClr val="black"/>
                </a:solidFill>
                <a:latin typeface="Calibri" panose="020F0502020204030204" pitchFamily="34" charset="0"/>
                <a:cs typeface="Calibri" panose="020F0502020204030204" pitchFamily="34" charset="0"/>
              </a:rPr>
              <a:t>	- une offre seule	</a:t>
            </a:r>
          </a:p>
          <a:p>
            <a:pPr lvl="1"/>
            <a:r>
              <a:rPr lang="fr-FR" sz="2000" dirty="0">
                <a:solidFill>
                  <a:prstClr val="black"/>
                </a:solidFill>
                <a:latin typeface="Calibri" panose="020F0502020204030204" pitchFamily="34" charset="0"/>
                <a:cs typeface="Calibri" panose="020F0502020204030204" pitchFamily="34" charset="0"/>
              </a:rPr>
              <a:t>	- une déclaration seule</a:t>
            </a:r>
          </a:p>
          <a:p>
            <a:pPr lvl="1"/>
            <a:r>
              <a:rPr lang="fr-FR" sz="2000" dirty="0">
                <a:solidFill>
                  <a:prstClr val="black"/>
                </a:solidFill>
                <a:latin typeface="Calibri" panose="020F0502020204030204" pitchFamily="34" charset="0"/>
                <a:cs typeface="Calibri" panose="020F0502020204030204" pitchFamily="34" charset="0"/>
              </a:rPr>
              <a:t>	- une offre et une déclaration</a:t>
            </a:r>
          </a:p>
          <a:p>
            <a:pPr lvl="1"/>
            <a:r>
              <a:rPr lang="fr-FR" sz="2000" dirty="0">
                <a:solidFill>
                  <a:prstClr val="black"/>
                </a:solidFill>
                <a:latin typeface="Calibri" panose="020F0502020204030204" pitchFamily="34" charset="0"/>
                <a:cs typeface="Calibri" panose="020F0502020204030204" pitchFamily="34" charset="0"/>
              </a:rPr>
              <a:t>			</a:t>
            </a:r>
          </a:p>
          <a:p>
            <a:endParaRPr lang="fr-FR" sz="2400" dirty="0">
              <a:solidFill>
                <a:prstClr val="black"/>
              </a:solidFill>
              <a:latin typeface="Arial" pitchFamily="34" charset="0"/>
              <a:cs typeface="Arial" pitchFamily="34" charset="0"/>
            </a:endParaRPr>
          </a:p>
          <a:p>
            <a:pPr>
              <a:spcBef>
                <a:spcPct val="20000"/>
              </a:spcBef>
            </a:pPr>
            <a:endParaRPr lang="fr-FR" dirty="0">
              <a:solidFill>
                <a:prstClr val="black"/>
              </a:solidFill>
              <a:latin typeface="Arial" pitchFamily="34" charset="0"/>
              <a:cs typeface="Arial" pitchFamily="34" charset="0"/>
            </a:endParaRPr>
          </a:p>
        </p:txBody>
      </p:sp>
      <p:sp>
        <p:nvSpPr>
          <p:cNvPr id="3" name="Zone de texte 2">
            <a:extLst>
              <a:ext uri="{FF2B5EF4-FFF2-40B4-BE49-F238E27FC236}">
                <a16:creationId xmlns:a16="http://schemas.microsoft.com/office/drawing/2014/main" id="{AC11CDBD-DA10-4E97-AFCA-1DF6AE38EC7E}"/>
              </a:ext>
            </a:extLst>
          </p:cNvPr>
          <p:cNvSpPr txBox="1">
            <a:spLocks noChangeArrowheads="1"/>
          </p:cNvSpPr>
          <p:nvPr/>
        </p:nvSpPr>
        <p:spPr bwMode="auto">
          <a:xfrm>
            <a:off x="4471820" y="5127348"/>
            <a:ext cx="3829353" cy="63575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Vérifiez l’état de votre opération sur le tableau de bord </a:t>
            </a: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ou cliquer sur Opération / Transmettre pour bien vérifier qu’il ne reste pas d’opération non transmise</a:t>
            </a:r>
            <a:endPar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F8F7340F-357E-4CEB-8633-5088A28C2560}"/>
              </a:ext>
            </a:extLst>
          </p:cNvPr>
          <p:cNvPicPr>
            <a:picLocks noChangeAspect="1"/>
          </p:cNvPicPr>
          <p:nvPr/>
        </p:nvPicPr>
        <p:blipFill>
          <a:blip r:embed="rId3"/>
          <a:stretch>
            <a:fillRect/>
          </a:stretch>
        </p:blipFill>
        <p:spPr>
          <a:xfrm>
            <a:off x="1950351" y="5099464"/>
            <a:ext cx="1095528" cy="1200318"/>
          </a:xfrm>
          <a:prstGeom prst="rect">
            <a:avLst/>
          </a:prstGeom>
        </p:spPr>
      </p:pic>
      <p:cxnSp>
        <p:nvCxnSpPr>
          <p:cNvPr id="5" name="Connecteur droit avec flèche 4">
            <a:extLst>
              <a:ext uri="{FF2B5EF4-FFF2-40B4-BE49-F238E27FC236}">
                <a16:creationId xmlns:a16="http://schemas.microsoft.com/office/drawing/2014/main" id="{E947B162-CFB8-4C1A-A2D2-A64F5AC26F27}"/>
              </a:ext>
            </a:extLst>
          </p:cNvPr>
          <p:cNvCxnSpPr>
            <a:cxnSpLocks/>
          </p:cNvCxnSpPr>
          <p:nvPr/>
        </p:nvCxnSpPr>
        <p:spPr>
          <a:xfrm flipH="1">
            <a:off x="3045879" y="5445224"/>
            <a:ext cx="14259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827584" y="796062"/>
            <a:ext cx="6696744" cy="523220"/>
          </a:xfrm>
          <a:prstGeom prst="rect">
            <a:avLst/>
          </a:prstGeom>
          <a:noFill/>
        </p:spPr>
        <p:txBody>
          <a:bodyPr wrap="square" rtlCol="0">
            <a:spAutoFit/>
          </a:bodyPr>
          <a:lstStyle/>
          <a:p>
            <a:pPr algn="ctr"/>
            <a:r>
              <a:rPr lang="fr-FR" sz="2800" b="1" dirty="0">
                <a:solidFill>
                  <a:schemeClr val="accent6"/>
                </a:solidFill>
              </a:rPr>
              <a:t>Qu’est-ce qu’une opération ?</a:t>
            </a:r>
          </a:p>
        </p:txBody>
      </p:sp>
      <p:sp>
        <p:nvSpPr>
          <p:cNvPr id="2" name="Espace réservé de la date 2">
            <a:extLst>
              <a:ext uri="{FF2B5EF4-FFF2-40B4-BE49-F238E27FC236}">
                <a16:creationId xmlns:a16="http://schemas.microsoft.com/office/drawing/2014/main" id="{8BF0CDC7-DAE8-DC3F-8575-B4EFC3A481B5}"/>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263148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12F872F-56CA-4A6C-BBAA-10D30C1A4D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91187"/>
            <a:ext cx="8868344" cy="1015663"/>
          </a:xfrm>
          <a:prstGeom prst="rect">
            <a:avLst/>
          </a:prstGeom>
          <a:noFill/>
          <a:ln>
            <a:noFill/>
          </a:ln>
        </p:spPr>
      </p:pic>
      <p:pic>
        <p:nvPicPr>
          <p:cNvPr id="11" name="Image 10">
            <a:extLst>
              <a:ext uri="{FF2B5EF4-FFF2-40B4-BE49-F238E27FC236}">
                <a16:creationId xmlns:a16="http://schemas.microsoft.com/office/drawing/2014/main" id="{7668C67B-2BC8-4C59-89BF-E79CFC6F40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84168" y="2071855"/>
            <a:ext cx="1952625" cy="3001010"/>
          </a:xfrm>
          <a:prstGeom prst="rect">
            <a:avLst/>
          </a:prstGeom>
          <a:noFill/>
          <a:ln>
            <a:noFill/>
          </a:ln>
        </p:spPr>
      </p:pic>
      <p:grpSp>
        <p:nvGrpSpPr>
          <p:cNvPr id="13" name="Groupe 12">
            <a:extLst>
              <a:ext uri="{FF2B5EF4-FFF2-40B4-BE49-F238E27FC236}">
                <a16:creationId xmlns:a16="http://schemas.microsoft.com/office/drawing/2014/main" id="{D0231BD0-2EBC-4103-8A00-52B01C77DDAB}"/>
              </a:ext>
            </a:extLst>
          </p:cNvPr>
          <p:cNvGrpSpPr/>
          <p:nvPr/>
        </p:nvGrpSpPr>
        <p:grpSpPr>
          <a:xfrm>
            <a:off x="491530" y="2852936"/>
            <a:ext cx="2949454" cy="3312368"/>
            <a:chOff x="2737740" y="0"/>
            <a:chExt cx="2949454" cy="3312368"/>
          </a:xfrm>
          <a:solidFill>
            <a:schemeClr val="accent1">
              <a:lumMod val="40000"/>
              <a:lumOff val="60000"/>
            </a:schemeClr>
          </a:solidFill>
        </p:grpSpPr>
        <p:sp>
          <p:nvSpPr>
            <p:cNvPr id="14" name="Rectangle : coins arrondis 13">
              <a:extLst>
                <a:ext uri="{FF2B5EF4-FFF2-40B4-BE49-F238E27FC236}">
                  <a16:creationId xmlns:a16="http://schemas.microsoft.com/office/drawing/2014/main" id="{37328C1C-99B1-4BFF-BAD8-BB2905CC045C}"/>
                </a:ext>
              </a:extLst>
            </p:cNvPr>
            <p:cNvSpPr/>
            <p:nvPr/>
          </p:nvSpPr>
          <p:spPr>
            <a:xfrm>
              <a:off x="2737740" y="0"/>
              <a:ext cx="2949454" cy="3312368"/>
            </a:xfrm>
            <a:prstGeom prst="roundRect">
              <a:avLst>
                <a:gd name="adj" fmla="val 10000"/>
              </a:avLst>
            </a:prstGeom>
            <a:grpFill/>
          </p:spPr>
          <p:style>
            <a:lnRef idx="2">
              <a:schemeClr val="lt1">
                <a:hueOff val="0"/>
                <a:satOff val="0"/>
                <a:lumOff val="0"/>
                <a:alphaOff val="0"/>
              </a:schemeClr>
            </a:lnRef>
            <a:fillRef idx="1">
              <a:schemeClr val="accent6">
                <a:alpha val="90000"/>
                <a:hueOff val="0"/>
                <a:satOff val="0"/>
                <a:lumOff val="0"/>
                <a:alphaOff val="-20000"/>
              </a:schemeClr>
            </a:fillRef>
            <a:effectRef idx="0">
              <a:schemeClr val="accent6">
                <a:alpha val="90000"/>
                <a:hueOff val="0"/>
                <a:satOff val="0"/>
                <a:lumOff val="0"/>
                <a:alphaOff val="-20000"/>
              </a:schemeClr>
            </a:effectRef>
            <a:fontRef idx="minor">
              <a:schemeClr val="lt1"/>
            </a:fontRef>
          </p:style>
        </p:sp>
        <p:sp>
          <p:nvSpPr>
            <p:cNvPr id="15" name="Rectangle : coins arrondis 4">
              <a:extLst>
                <a:ext uri="{FF2B5EF4-FFF2-40B4-BE49-F238E27FC236}">
                  <a16:creationId xmlns:a16="http://schemas.microsoft.com/office/drawing/2014/main" id="{624AE373-57B5-4500-8C74-64CFE2840975}"/>
                </a:ext>
              </a:extLst>
            </p:cNvPr>
            <p:cNvSpPr txBox="1"/>
            <p:nvPr/>
          </p:nvSpPr>
          <p:spPr>
            <a:xfrm>
              <a:off x="2824127" y="86387"/>
              <a:ext cx="2776680" cy="313959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nSpc>
                  <a:spcPct val="107000"/>
                </a:lnSpc>
                <a:spcAft>
                  <a:spcPts val="0"/>
                </a:spcAft>
              </a:pPr>
              <a:r>
                <a:rPr lang="fr-FR" sz="1600" b="1" dirty="0">
                  <a:solidFill>
                    <a:schemeClr val="tx1"/>
                  </a:solidFill>
                  <a:latin typeface="+mj-lt"/>
                  <a:cs typeface="Arial" panose="020B0604020202020204" pitchFamily="34" charset="0"/>
                </a:rPr>
                <a:t>Avant de procéder à la saisie d’une déclaration de création ou de vacance d’emploi, assurez-vous que l’emploi est existant dans le tableau des effectifs de votre collectivité :</a:t>
              </a:r>
            </a:p>
            <a:p>
              <a:pPr marL="342900" lvl="0" indent="-342900">
                <a:lnSpc>
                  <a:spcPct val="115000"/>
                </a:lnSpc>
                <a:spcBef>
                  <a:spcPts val="600"/>
                </a:spcBef>
                <a:spcAft>
                  <a:spcPts val="0"/>
                </a:spcAft>
                <a:buFont typeface="Calibri" panose="020F0502020204030204" pitchFamily="34" charset="0"/>
                <a:buChar char="-"/>
              </a:pPr>
              <a:r>
                <a:rPr lang="fr-FR" sz="1600" b="1" dirty="0">
                  <a:solidFill>
                    <a:schemeClr val="tx1"/>
                  </a:solidFill>
                  <a:latin typeface="+mj-lt"/>
                  <a:cs typeface="Arial" panose="020B0604020202020204" pitchFamily="34" charset="0"/>
                </a:rPr>
                <a:t>Si OUI, effectuez la publicité</a:t>
              </a:r>
            </a:p>
            <a:p>
              <a:pPr marL="342900" lvl="0" indent="-342900">
                <a:lnSpc>
                  <a:spcPct val="115000"/>
                </a:lnSpc>
                <a:spcAft>
                  <a:spcPts val="1000"/>
                </a:spcAft>
                <a:buFont typeface="Calibri" panose="020F0502020204030204" pitchFamily="34" charset="0"/>
                <a:buChar char="-"/>
              </a:pPr>
              <a:r>
                <a:rPr lang="fr-FR" sz="1600" b="1" dirty="0">
                  <a:solidFill>
                    <a:schemeClr val="tx1"/>
                  </a:solidFill>
                  <a:latin typeface="+mj-lt"/>
                  <a:cs typeface="Arial" panose="020B0604020202020204" pitchFamily="34" charset="0"/>
                </a:rPr>
                <a:t>Si NON, créez l’emploi par délibération préalablement</a:t>
              </a:r>
              <a:endParaRPr lang="fr-FR" sz="1400" b="1" dirty="0">
                <a:solidFill>
                  <a:schemeClr val="tx1"/>
                </a:solidFill>
                <a:latin typeface="Arial" panose="020B0604020202020204" pitchFamily="34" charset="0"/>
                <a:cs typeface="Arial" panose="020B0604020202020204" pitchFamily="34" charset="0"/>
              </a:endParaRPr>
            </a:p>
          </p:txBody>
        </p:sp>
      </p:grpSp>
      <p:sp>
        <p:nvSpPr>
          <p:cNvPr id="5" name="ZoneTexte 4">
            <a:extLst>
              <a:ext uri="{FF2B5EF4-FFF2-40B4-BE49-F238E27FC236}">
                <a16:creationId xmlns:a16="http://schemas.microsoft.com/office/drawing/2014/main" id="{D9ED6B9D-45B0-403E-9053-B068A85FE409}"/>
              </a:ext>
            </a:extLst>
          </p:cNvPr>
          <p:cNvSpPr txBox="1"/>
          <p:nvPr/>
        </p:nvSpPr>
        <p:spPr>
          <a:xfrm>
            <a:off x="3923928" y="2757255"/>
            <a:ext cx="1728192" cy="830997"/>
          </a:xfrm>
          <a:prstGeom prst="rect">
            <a:avLst/>
          </a:prstGeom>
          <a:noFill/>
          <a:ln>
            <a:solidFill>
              <a:schemeClr val="tx1"/>
            </a:solidFill>
          </a:ln>
        </p:spPr>
        <p:txBody>
          <a:bodyPr wrap="square" rtlCol="0">
            <a:spAutoFit/>
          </a:bodyPr>
          <a:lstStyle/>
          <a:p>
            <a:r>
              <a:rPr lang="fr-FR" sz="1200" dirty="0">
                <a:solidFill>
                  <a:schemeClr val="tx2"/>
                </a:solidFill>
              </a:rPr>
              <a:t>Pour créer une opération, cliquez sur l’onglet </a:t>
            </a:r>
            <a:r>
              <a:rPr lang="fr-FR" sz="1200" b="1" u="sng" dirty="0">
                <a:solidFill>
                  <a:schemeClr val="tx2"/>
                </a:solidFill>
              </a:rPr>
              <a:t>opération</a:t>
            </a:r>
            <a:r>
              <a:rPr lang="fr-FR" sz="1200" dirty="0">
                <a:solidFill>
                  <a:schemeClr val="tx2"/>
                </a:solidFill>
              </a:rPr>
              <a:t> puis </a:t>
            </a:r>
            <a:r>
              <a:rPr lang="fr-FR" sz="1200" b="1" u="sng" dirty="0">
                <a:solidFill>
                  <a:schemeClr val="tx2"/>
                </a:solidFill>
              </a:rPr>
              <a:t>créer</a:t>
            </a:r>
            <a:r>
              <a:rPr lang="fr-FR" sz="1200" dirty="0">
                <a:solidFill>
                  <a:schemeClr val="tx2"/>
                </a:solidFill>
              </a:rPr>
              <a:t> </a:t>
            </a:r>
          </a:p>
        </p:txBody>
      </p:sp>
      <p:cxnSp>
        <p:nvCxnSpPr>
          <p:cNvPr id="17" name="Connecteur droit avec flèche 16">
            <a:extLst>
              <a:ext uri="{FF2B5EF4-FFF2-40B4-BE49-F238E27FC236}">
                <a16:creationId xmlns:a16="http://schemas.microsoft.com/office/drawing/2014/main" id="{1CAC8811-A5E3-4CC3-8F34-5127D65FBD72}"/>
              </a:ext>
            </a:extLst>
          </p:cNvPr>
          <p:cNvCxnSpPr/>
          <p:nvPr/>
        </p:nvCxnSpPr>
        <p:spPr>
          <a:xfrm>
            <a:off x="5652120" y="2939323"/>
            <a:ext cx="432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827584" y="796062"/>
            <a:ext cx="6696744" cy="523220"/>
          </a:xfrm>
          <a:prstGeom prst="rect">
            <a:avLst/>
          </a:prstGeom>
          <a:noFill/>
        </p:spPr>
        <p:txBody>
          <a:bodyPr wrap="square" rtlCol="0">
            <a:spAutoFit/>
          </a:bodyPr>
          <a:lstStyle/>
          <a:p>
            <a:pPr algn="ctr"/>
            <a:r>
              <a:rPr lang="fr-FR" sz="2800" b="1" dirty="0">
                <a:solidFill>
                  <a:schemeClr val="accent6"/>
                </a:solidFill>
              </a:rPr>
              <a:t>Saisie d’une opération</a:t>
            </a:r>
          </a:p>
        </p:txBody>
      </p:sp>
      <p:sp>
        <p:nvSpPr>
          <p:cNvPr id="4" name="ZoneTexte 3"/>
          <p:cNvSpPr txBox="1"/>
          <p:nvPr/>
        </p:nvSpPr>
        <p:spPr>
          <a:xfrm>
            <a:off x="6300192" y="1484784"/>
            <a:ext cx="2819672" cy="369332"/>
          </a:xfrm>
          <a:prstGeom prst="rect">
            <a:avLst/>
          </a:prstGeom>
          <a:solidFill>
            <a:schemeClr val="bg1"/>
          </a:solidFill>
        </p:spPr>
        <p:txBody>
          <a:bodyPr wrap="square" rtlCol="0">
            <a:spAutoFit/>
          </a:bodyPr>
          <a:lstStyle/>
          <a:p>
            <a:endParaRPr lang="fr-FR" dirty="0">
              <a:solidFill>
                <a:schemeClr val="bg1"/>
              </a:solidFill>
            </a:endParaRPr>
          </a:p>
        </p:txBody>
      </p:sp>
      <p:sp>
        <p:nvSpPr>
          <p:cNvPr id="3" name="Espace réservé de la date 2">
            <a:extLst>
              <a:ext uri="{FF2B5EF4-FFF2-40B4-BE49-F238E27FC236}">
                <a16:creationId xmlns:a16="http://schemas.microsoft.com/office/drawing/2014/main" id="{C2412BC6-29B1-0591-697E-BA076D754095}"/>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203763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ED9183F-CBB0-45F2-9DCC-D58EDBA54577}"/>
              </a:ext>
            </a:extLst>
          </p:cNvPr>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3529" y="1319472"/>
            <a:ext cx="4464496" cy="4917840"/>
          </a:xfrm>
          <a:prstGeom prst="rect">
            <a:avLst/>
          </a:prstGeom>
        </p:spPr>
      </p:pic>
      <p:sp>
        <p:nvSpPr>
          <p:cNvPr id="18" name="Zone de texte 2">
            <a:extLst>
              <a:ext uri="{FF2B5EF4-FFF2-40B4-BE49-F238E27FC236}">
                <a16:creationId xmlns:a16="http://schemas.microsoft.com/office/drawing/2014/main" id="{108DD5C6-A24F-4D9E-893F-B64D3022C144}"/>
              </a:ext>
            </a:extLst>
          </p:cNvPr>
          <p:cNvSpPr txBox="1">
            <a:spLocks noChangeArrowheads="1"/>
          </p:cNvSpPr>
          <p:nvPr/>
        </p:nvSpPr>
        <p:spPr bwMode="auto">
          <a:xfrm>
            <a:off x="5171027" y="1196752"/>
            <a:ext cx="3738686" cy="21602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ts val="1200"/>
              </a:lnSpc>
              <a:spcAft>
                <a:spcPts val="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Etape 1 : </a:t>
            </a:r>
            <a:r>
              <a:rPr lang="fr-FR" sz="1100" b="1" u="sng" dirty="0">
                <a:effectLst/>
                <a:latin typeface="Calibri" panose="020F0502020204030204" pitchFamily="34" charset="0"/>
                <a:ea typeface="Calibri" panose="020F0502020204030204" pitchFamily="34" charset="0"/>
                <a:cs typeface="Times New Roman" panose="02020603050405020304" pitchFamily="18" charset="0"/>
              </a:rPr>
              <a:t>la création d'une opération</a:t>
            </a:r>
            <a:r>
              <a:rPr lang="fr-FR" sz="1100" dirty="0">
                <a:effectLst/>
                <a:latin typeface="Calibri" panose="020F0502020204030204" pitchFamily="34" charset="0"/>
                <a:ea typeface="Calibri" panose="020F0502020204030204" pitchFamily="34" charset="0"/>
                <a:cs typeface="Times New Roman" panose="02020603050405020304" pitchFamily="18" charset="0"/>
              </a:rPr>
              <a:t> s'effectue toujours par la saisie des informations relatives au poste et à l'emploi :</a:t>
            </a:r>
          </a:p>
          <a:p>
            <a:pPr marL="171450" indent="-171450">
              <a:lnSpc>
                <a:spcPts val="1400"/>
              </a:lnSpc>
              <a:spcAft>
                <a:spcPts val="0"/>
              </a:spcAft>
              <a:buFontTx/>
              <a:buChar char="-"/>
            </a:pPr>
            <a:r>
              <a:rPr lang="fr-FR" sz="1100" dirty="0">
                <a:effectLst/>
                <a:latin typeface="Calibri" panose="020F0502020204030204" pitchFamily="34" charset="0"/>
                <a:ea typeface="Calibri" panose="020F0502020204030204" pitchFamily="34" charset="0"/>
                <a:cs typeface="Times New Roman" panose="02020603050405020304" pitchFamily="18" charset="0"/>
              </a:rPr>
              <a:t>La famille de métier (5 grandes familles cf. métiers du CNFPT) </a:t>
            </a:r>
          </a:p>
          <a:p>
            <a:pPr>
              <a:lnSpc>
                <a:spcPts val="1400"/>
              </a:lnSpc>
            </a:pPr>
            <a:r>
              <a:rPr lang="fr-FR" sz="1100" dirty="0">
                <a:latin typeface="Calibri" panose="020F0502020204030204" pitchFamily="34" charset="0"/>
                <a:ea typeface="Calibri" panose="020F0502020204030204" pitchFamily="34" charset="0"/>
                <a:cs typeface="Times New Roman" panose="02020603050405020304" pitchFamily="18" charset="0"/>
              </a:rPr>
              <a:t>             Permet de consulter la fiche métier</a:t>
            </a:r>
          </a:p>
          <a:p>
            <a:pPr>
              <a:lnSpc>
                <a:spcPts val="1400"/>
              </a:lnSpc>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4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Secteur d'affectation (lieu d’exercice de travail de l'agent)</a:t>
            </a:r>
          </a:p>
          <a:p>
            <a:pPr>
              <a:lnSpc>
                <a:spcPts val="14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L'intitulé du poste (soit en sélectionnant une fiche emploi ou en saisie libre)</a:t>
            </a:r>
          </a:p>
          <a:p>
            <a:pPr>
              <a:lnSpc>
                <a:spcPts val="14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Le type d'opération (création ou vacance d'emploi)</a:t>
            </a:r>
          </a:p>
          <a:p>
            <a:pPr>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Vous pourrez ensuite saisir une </a:t>
            </a:r>
            <a:r>
              <a:rPr lang="fr-FR" sz="1100" dirty="0">
                <a:latin typeface="Calibri" panose="020F0502020204030204" pitchFamily="34" charset="0"/>
                <a:ea typeface="Calibri" panose="020F0502020204030204" pitchFamily="34" charset="0"/>
                <a:cs typeface="Times New Roman" panose="02020603050405020304" pitchFamily="18" charset="0"/>
              </a:rPr>
              <a:t>déclaration de vacance  </a:t>
            </a:r>
            <a:r>
              <a:rPr lang="fr-FR" sz="1100" dirty="0">
                <a:effectLst/>
                <a:latin typeface="Calibri" panose="020F0502020204030204" pitchFamily="34" charset="0"/>
                <a:ea typeface="Calibri" panose="020F0502020204030204" pitchFamily="34" charset="0"/>
                <a:cs typeface="Times New Roman" panose="02020603050405020304" pitchFamily="18" charset="0"/>
              </a:rPr>
              <a:t>et / ou une offre</a:t>
            </a:r>
          </a:p>
        </p:txBody>
      </p:sp>
      <p:pic>
        <p:nvPicPr>
          <p:cNvPr id="20" name="Image 19">
            <a:extLst>
              <a:ext uri="{FF2B5EF4-FFF2-40B4-BE49-F238E27FC236}">
                <a16:creationId xmlns:a16="http://schemas.microsoft.com/office/drawing/2014/main" id="{39BA6110-5AA5-4252-B4E9-A3DF69DAE971}"/>
              </a:ext>
            </a:extLst>
          </p:cNvPr>
          <p:cNvPicPr/>
          <p:nvPr/>
        </p:nvPicPr>
        <p:blipFill>
          <a:blip r:embed="rId5">
            <a:extLst>
              <a:ext uri="{28A0092B-C50C-407E-A947-70E740481C1C}">
                <a14:useLocalDpi xmlns:a14="http://schemas.microsoft.com/office/drawing/2010/main" val="0"/>
              </a:ext>
            </a:extLst>
          </a:blip>
          <a:stretch>
            <a:fillRect/>
          </a:stretch>
        </p:blipFill>
        <p:spPr>
          <a:xfrm>
            <a:off x="5222741" y="1928004"/>
            <a:ext cx="248285" cy="276860"/>
          </a:xfrm>
          <a:prstGeom prst="rect">
            <a:avLst/>
          </a:prstGeom>
        </p:spPr>
      </p:pic>
      <p:sp>
        <p:nvSpPr>
          <p:cNvPr id="21" name="Zone de texte 2">
            <a:extLst>
              <a:ext uri="{FF2B5EF4-FFF2-40B4-BE49-F238E27FC236}">
                <a16:creationId xmlns:a16="http://schemas.microsoft.com/office/drawing/2014/main" id="{DE93AC37-2178-4ECD-A2A8-8BFA17F85AFF}"/>
              </a:ext>
            </a:extLst>
          </p:cNvPr>
          <p:cNvSpPr txBox="1">
            <a:spLocks noChangeArrowheads="1"/>
          </p:cNvSpPr>
          <p:nvPr/>
        </p:nvSpPr>
        <p:spPr bwMode="auto">
          <a:xfrm>
            <a:off x="5171027" y="3465004"/>
            <a:ext cx="3738686" cy="255628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ts val="1200"/>
              </a:lnSpc>
              <a:spcAft>
                <a:spcPts val="0"/>
              </a:spcAft>
            </a:pPr>
            <a:r>
              <a:rPr lang="fr-FR" sz="1100" b="1" u="sng" dirty="0">
                <a:effectLst/>
                <a:latin typeface="Calibri" panose="020F0502020204030204" pitchFamily="34" charset="0"/>
                <a:ea typeface="Calibri" panose="020F0502020204030204" pitchFamily="34" charset="0"/>
                <a:cs typeface="Times New Roman" panose="02020603050405020304" pitchFamily="18" charset="0"/>
              </a:rPr>
              <a:t>Type d’opération</a:t>
            </a:r>
            <a:r>
              <a:rPr lang="fr-FR" sz="1100" u="sng" dirty="0">
                <a:effectLst/>
                <a:latin typeface="Calibri" panose="020F0502020204030204" pitchFamily="34" charset="0"/>
                <a:ea typeface="Calibri" panose="020F0502020204030204" pitchFamily="34" charset="0"/>
                <a:cs typeface="Times New Roman" panose="02020603050405020304" pitchFamily="18" charset="0"/>
              </a:rPr>
              <a:t> : </a:t>
            </a:r>
            <a:r>
              <a:rPr lang="fr-FR" sz="1100" dirty="0">
                <a:effectLst/>
                <a:latin typeface="Calibri" panose="020F0502020204030204" pitchFamily="34" charset="0"/>
                <a:ea typeface="Calibri" panose="020F0502020204030204" pitchFamily="34" charset="0"/>
                <a:cs typeface="Times New Roman" panose="02020603050405020304" pitchFamily="18" charset="0"/>
              </a:rPr>
              <a:t>Il est important de bien saisir cette rubrique car certains types ne permettent pas de saisir de </a:t>
            </a:r>
            <a:r>
              <a:rPr lang="fr-FR" sz="1100" dirty="0">
                <a:latin typeface="Calibri" panose="020F0502020204030204" pitchFamily="34" charset="0"/>
                <a:ea typeface="Calibri" panose="020F0502020204030204" pitchFamily="34" charset="0"/>
                <a:cs typeface="Times New Roman" panose="02020603050405020304" pitchFamily="18" charset="0"/>
              </a:rPr>
              <a:t>déclaration de vacance (</a:t>
            </a:r>
            <a:r>
              <a:rPr lang="fr-FR" sz="1100" dirty="0">
                <a:effectLst/>
                <a:latin typeface="Calibri" panose="020F0502020204030204" pitchFamily="34" charset="0"/>
                <a:ea typeface="Calibri" panose="020F0502020204030204" pitchFamily="34" charset="0"/>
                <a:cs typeface="Times New Roman" panose="02020603050405020304" pitchFamily="18" charset="0"/>
              </a:rPr>
              <a:t>contrats aidés, d’apprentissage, missions temporaires).</a:t>
            </a:r>
          </a:p>
          <a:p>
            <a:pPr>
              <a:lnSpc>
                <a:spcPts val="1200"/>
              </a:lnSpc>
              <a:spcAft>
                <a:spcPts val="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Ensuite, il faut bien dissocier les notions :</a:t>
            </a:r>
          </a:p>
          <a:p>
            <a:pPr marL="171450" indent="-171450">
              <a:lnSpc>
                <a:spcPts val="1200"/>
              </a:lnSpc>
              <a:spcAft>
                <a:spcPts val="0"/>
              </a:spcAft>
              <a:buFontTx/>
              <a:buChar char="-"/>
            </a:pPr>
            <a:r>
              <a:rPr lang="fr-FR" sz="1100" dirty="0">
                <a:latin typeface="Calibri" panose="020F0502020204030204" pitchFamily="34" charset="0"/>
                <a:ea typeface="Calibri" panose="020F0502020204030204" pitchFamily="34" charset="0"/>
                <a:cs typeface="Times New Roman" panose="02020603050405020304" pitchFamily="18" charset="0"/>
              </a:rPr>
              <a:t>de </a:t>
            </a:r>
            <a:r>
              <a:rPr lang="fr-FR" sz="1100" b="1" u="sng" dirty="0">
                <a:latin typeface="Calibri" panose="020F0502020204030204" pitchFamily="34" charset="0"/>
                <a:ea typeface="Calibri" panose="020F0502020204030204" pitchFamily="34" charset="0"/>
                <a:cs typeface="Times New Roman" panose="02020603050405020304" pitchFamily="18" charset="0"/>
              </a:rPr>
              <a:t>création d’emploi </a:t>
            </a:r>
          </a:p>
          <a:p>
            <a:pPr marL="171450" indent="-171450">
              <a:lnSpc>
                <a:spcPts val="1200"/>
              </a:lnSpc>
              <a:spcAft>
                <a:spcPts val="0"/>
              </a:spcAft>
              <a:buFontTx/>
              <a:buChar char="-"/>
            </a:pPr>
            <a:r>
              <a:rPr lang="fr-FR" sz="1100" dirty="0">
                <a:latin typeface="Calibri" panose="020F0502020204030204" pitchFamily="34" charset="0"/>
                <a:ea typeface="Calibri" panose="020F0502020204030204" pitchFamily="34" charset="0"/>
                <a:cs typeface="Times New Roman" panose="02020603050405020304" pitchFamily="18" charset="0"/>
              </a:rPr>
              <a:t>de celle de </a:t>
            </a:r>
            <a:r>
              <a:rPr lang="fr-FR" sz="1100" b="1" u="sng" dirty="0">
                <a:latin typeface="Calibri" panose="020F0502020204030204" pitchFamily="34" charset="0"/>
                <a:ea typeface="Calibri" panose="020F0502020204030204" pitchFamily="34" charset="0"/>
                <a:cs typeface="Times New Roman" panose="02020603050405020304" pitchFamily="18" charset="0"/>
              </a:rPr>
              <a:t>vacance d’emploi</a:t>
            </a:r>
          </a:p>
          <a:p>
            <a:pPr marL="171450" indent="-171450">
              <a:lnSpc>
                <a:spcPts val="1200"/>
              </a:lnSpc>
              <a:spcAft>
                <a:spcPts val="0"/>
              </a:spcAft>
              <a:buFontTx/>
              <a:buChar char="-"/>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ts val="1200"/>
              </a:lnSpc>
              <a:spcAft>
                <a:spcPts val="0"/>
              </a:spcAft>
              <a:buFontTx/>
              <a:buChar char="-"/>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Nombre de poste </a:t>
            </a:r>
            <a:r>
              <a:rPr lang="fr-FR" sz="1100" dirty="0">
                <a:effectLst/>
                <a:latin typeface="Calibri" panose="020F0502020204030204" pitchFamily="34" charset="0"/>
                <a:ea typeface="Calibri" panose="020F0502020204030204" pitchFamily="34" charset="0"/>
                <a:cs typeface="Times New Roman" panose="02020603050405020304" pitchFamily="18" charset="0"/>
              </a:rPr>
              <a:t>: possibilité de mettre un nombre &gt; 1 </a:t>
            </a:r>
          </a:p>
          <a:p>
            <a:pPr>
              <a:lnSpc>
                <a:spcPts val="1200"/>
              </a:lnSpc>
              <a:spcAft>
                <a:spcPts val="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Cette action va générer plusieurs </a:t>
            </a:r>
            <a:r>
              <a:rPr lang="fr-FR" sz="1100" dirty="0">
                <a:latin typeface="Calibri" panose="020F0502020204030204" pitchFamily="34" charset="0"/>
                <a:ea typeface="Calibri" panose="020F0502020204030204" pitchFamily="34" charset="0"/>
                <a:cs typeface="Times New Roman" panose="02020603050405020304" pitchFamily="18" charset="0"/>
              </a:rPr>
              <a:t>déclarations de vacance</a:t>
            </a:r>
          </a:p>
          <a:p>
            <a:pPr>
              <a:lnSpc>
                <a:spcPts val="1200"/>
              </a:lnSpc>
              <a:spcAft>
                <a:spcPts val="0"/>
              </a:spcAft>
            </a:pPr>
            <a:r>
              <a:rPr lang="fr-FR" sz="1100" dirty="0">
                <a:latin typeface="Calibri" panose="020F0502020204030204" pitchFamily="34" charset="0"/>
                <a:ea typeface="Calibri" panose="020F0502020204030204" pitchFamily="34" charset="0"/>
                <a:cs typeface="Times New Roman" panose="02020603050405020304" pitchFamily="18" charset="0"/>
              </a:rPr>
              <a:t>(Ex : 2 postes  à 17h30 = 2 déclarations de vacance avec une seule opération)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200"/>
              </a:lnSpc>
              <a:spcAft>
                <a:spcPts val="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Connecteur droit avec flèche 5"/>
          <p:cNvCxnSpPr/>
          <p:nvPr/>
        </p:nvCxnSpPr>
        <p:spPr>
          <a:xfrm flipH="1">
            <a:off x="725783" y="2066434"/>
            <a:ext cx="4445244" cy="8203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flipH="1" flipV="1">
            <a:off x="1930667" y="4581128"/>
            <a:ext cx="3240360"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flipH="1">
            <a:off x="3923928" y="3573016"/>
            <a:ext cx="1247099" cy="19442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 name="Espace réservé de la date 2">
            <a:extLst>
              <a:ext uri="{FF2B5EF4-FFF2-40B4-BE49-F238E27FC236}">
                <a16:creationId xmlns:a16="http://schemas.microsoft.com/office/drawing/2014/main" id="{551998EE-EF60-B09D-5E97-ED817A406AD9}"/>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522355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737912" y="2088889"/>
            <a:ext cx="6858000" cy="2308324"/>
          </a:xfrm>
          <a:prstGeom prst="rect">
            <a:avLst/>
          </a:prstGeom>
          <a:noFill/>
        </p:spPr>
        <p:txBody>
          <a:bodyPr wrap="square" rtlCol="0">
            <a:spAutoFit/>
          </a:bodyPr>
          <a:lstStyle/>
          <a:p>
            <a:r>
              <a:rPr lang="fr-FR" sz="4800" b="1" dirty="0">
                <a:solidFill>
                  <a:srgbClr val="232C58"/>
                </a:solidFill>
              </a:rPr>
              <a:t>III - Création d’une déclaration de vacance</a:t>
            </a:r>
          </a:p>
        </p:txBody>
      </p:sp>
    </p:spTree>
    <p:extLst>
      <p:ext uri="{BB962C8B-B14F-4D97-AF65-F5344CB8AC3E}">
        <p14:creationId xmlns:p14="http://schemas.microsoft.com/office/powerpoint/2010/main" val="131498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8AB89CD-4D70-47C7-9624-DD6A921DC286}"/>
              </a:ext>
            </a:extLst>
          </p:cNvPr>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504" y="1114714"/>
            <a:ext cx="5201242" cy="4978582"/>
          </a:xfrm>
          <a:prstGeom prst="rect">
            <a:avLst/>
          </a:prstGeom>
        </p:spPr>
      </p:pic>
      <p:sp>
        <p:nvSpPr>
          <p:cNvPr id="19" name="Zone de texte 2">
            <a:extLst>
              <a:ext uri="{FF2B5EF4-FFF2-40B4-BE49-F238E27FC236}">
                <a16:creationId xmlns:a16="http://schemas.microsoft.com/office/drawing/2014/main" id="{383DFEC6-E2CC-4089-9B17-A24A4059EEC9}"/>
              </a:ext>
            </a:extLst>
          </p:cNvPr>
          <p:cNvSpPr txBox="1">
            <a:spLocks noChangeArrowheads="1"/>
          </p:cNvSpPr>
          <p:nvPr/>
        </p:nvSpPr>
        <p:spPr bwMode="auto">
          <a:xfrm>
            <a:off x="4716016" y="1628800"/>
            <a:ext cx="4194621" cy="1285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50000"/>
              </a:lnSpc>
              <a:spcAft>
                <a:spcPts val="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Etape 2 : </a:t>
            </a:r>
            <a:r>
              <a:rPr lang="fr-FR" sz="1100" b="1" u="sng" dirty="0">
                <a:effectLst/>
                <a:latin typeface="Calibri" panose="020F0502020204030204" pitchFamily="34" charset="0"/>
                <a:ea typeface="Calibri" panose="020F0502020204030204" pitchFamily="34" charset="0"/>
                <a:cs typeface="Times New Roman" panose="02020603050405020304" pitchFamily="18" charset="0"/>
              </a:rPr>
              <a:t>saisie de la </a:t>
            </a:r>
            <a:r>
              <a:rPr lang="fr-FR" sz="1100" b="1" u="sng" dirty="0">
                <a:latin typeface="Calibri" panose="020F0502020204030204" pitchFamily="34" charset="0"/>
                <a:ea typeface="Calibri" panose="020F0502020204030204" pitchFamily="34" charset="0"/>
                <a:cs typeface="Times New Roman" panose="02020603050405020304" pitchFamily="18" charset="0"/>
              </a:rPr>
              <a:t>déclaration de vacance</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ATTENTION : La saisie de l’emploi fonctionnel nécessite que la</a:t>
            </a:r>
            <a:br>
              <a:rPr lang="fr-FR" sz="1100" dirty="0">
                <a:effectLst/>
                <a:latin typeface="Calibri" panose="020F0502020204030204" pitchFamily="34" charset="0"/>
                <a:ea typeface="Calibri" panose="020F0502020204030204" pitchFamily="34" charset="0"/>
                <a:cs typeface="Times New Roman" panose="02020603050405020304" pitchFamily="18" charset="0"/>
              </a:rPr>
            </a:br>
            <a:r>
              <a:rPr lang="fr-FR" sz="1100" dirty="0">
                <a:effectLst/>
                <a:latin typeface="Calibri" panose="020F0502020204030204" pitchFamily="34" charset="0"/>
                <a:ea typeface="Calibri" panose="020F0502020204030204" pitchFamily="34" charset="0"/>
                <a:cs typeface="Times New Roman" panose="02020603050405020304" pitchFamily="18" charset="0"/>
              </a:rPr>
              <a:t>population soit renseignée dans la fiche collectivité.</a:t>
            </a:r>
          </a:p>
          <a:p>
            <a:pPr>
              <a:lnSpc>
                <a:spcPts val="15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Pour les emplois contractuels de catégorie A, B ou C, il ne faut pas sélectionner de filière.</a:t>
            </a:r>
          </a:p>
          <a:p>
            <a:pPr>
              <a:lnSpc>
                <a:spcPts val="1500"/>
              </a:lnSpc>
              <a:spcAft>
                <a:spcPts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Image 2">
            <a:extLst>
              <a:ext uri="{FF2B5EF4-FFF2-40B4-BE49-F238E27FC236}">
                <a16:creationId xmlns:a16="http://schemas.microsoft.com/office/drawing/2014/main" id="{500F2F97-F620-4495-901D-F9C6A64ED93D}"/>
              </a:ext>
            </a:extLst>
          </p:cNvPr>
          <p:cNvPicPr>
            <a:picLocks noChangeAspect="1"/>
          </p:cNvPicPr>
          <p:nvPr/>
        </p:nvPicPr>
        <p:blipFill>
          <a:blip r:embed="rId5"/>
          <a:stretch>
            <a:fillRect/>
          </a:stretch>
        </p:blipFill>
        <p:spPr>
          <a:xfrm>
            <a:off x="5669929" y="3604005"/>
            <a:ext cx="3402182" cy="1906134"/>
          </a:xfrm>
          <a:prstGeom prst="rect">
            <a:avLst/>
          </a:prstGeom>
        </p:spPr>
      </p:pic>
      <p:cxnSp>
        <p:nvCxnSpPr>
          <p:cNvPr id="7" name="Connecteur : en angle 6">
            <a:extLst>
              <a:ext uri="{FF2B5EF4-FFF2-40B4-BE49-F238E27FC236}">
                <a16:creationId xmlns:a16="http://schemas.microsoft.com/office/drawing/2014/main" id="{F6EB1394-791D-4EC5-9664-9E25131C412E}"/>
              </a:ext>
            </a:extLst>
          </p:cNvPr>
          <p:cNvCxnSpPr/>
          <p:nvPr/>
        </p:nvCxnSpPr>
        <p:spPr>
          <a:xfrm rot="10800000" flipV="1">
            <a:off x="4499992" y="5258091"/>
            <a:ext cx="1187126" cy="50409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899592" y="591494"/>
            <a:ext cx="6696744" cy="523220"/>
          </a:xfrm>
          <a:prstGeom prst="rect">
            <a:avLst/>
          </a:prstGeom>
          <a:noFill/>
        </p:spPr>
        <p:txBody>
          <a:bodyPr wrap="square" rtlCol="0">
            <a:spAutoFit/>
          </a:bodyPr>
          <a:lstStyle/>
          <a:p>
            <a:pPr algn="ctr"/>
            <a:r>
              <a:rPr lang="fr-FR" sz="2800" b="1" dirty="0">
                <a:solidFill>
                  <a:schemeClr val="accent6"/>
                </a:solidFill>
              </a:rPr>
              <a:t>Saisie d’une déclaration de vacance</a:t>
            </a:r>
          </a:p>
        </p:txBody>
      </p:sp>
      <p:sp>
        <p:nvSpPr>
          <p:cNvPr id="2" name="Espace réservé de la date 2">
            <a:extLst>
              <a:ext uri="{FF2B5EF4-FFF2-40B4-BE49-F238E27FC236}">
                <a16:creationId xmlns:a16="http://schemas.microsoft.com/office/drawing/2014/main" id="{CBDD238E-F166-26B0-71E0-7A67155DCBD2}"/>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1597833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946F306-9F0F-B602-ABEB-0461F752B832}"/>
              </a:ext>
            </a:extLst>
          </p:cNvPr>
          <p:cNvPicPr>
            <a:picLocks noChangeAspect="1"/>
          </p:cNvPicPr>
          <p:nvPr/>
        </p:nvPicPr>
        <p:blipFill>
          <a:blip r:embed="rId2"/>
          <a:stretch>
            <a:fillRect/>
          </a:stretch>
        </p:blipFill>
        <p:spPr>
          <a:xfrm>
            <a:off x="2699792" y="4603573"/>
            <a:ext cx="4749196" cy="493819"/>
          </a:xfrm>
          <a:prstGeom prst="rect">
            <a:avLst/>
          </a:prstGeom>
        </p:spPr>
      </p:pic>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403648" y="1196752"/>
            <a:ext cx="6858000" cy="1569660"/>
          </a:xfrm>
          <a:prstGeom prst="rect">
            <a:avLst/>
          </a:prstGeom>
          <a:noFill/>
        </p:spPr>
        <p:txBody>
          <a:bodyPr wrap="square" rtlCol="0">
            <a:spAutoFit/>
          </a:bodyPr>
          <a:lstStyle/>
          <a:p>
            <a:r>
              <a:rPr lang="fr-FR" sz="4800" b="1" dirty="0">
                <a:solidFill>
                  <a:srgbClr val="232C58"/>
                </a:solidFill>
              </a:rPr>
              <a:t>IV - Création d’une offre</a:t>
            </a:r>
          </a:p>
        </p:txBody>
      </p:sp>
      <p:pic>
        <p:nvPicPr>
          <p:cNvPr id="2" name="Image 1">
            <a:extLst>
              <a:ext uri="{FF2B5EF4-FFF2-40B4-BE49-F238E27FC236}">
                <a16:creationId xmlns:a16="http://schemas.microsoft.com/office/drawing/2014/main" id="{E089DA66-6BF0-1B53-BBCB-856901A50F01}"/>
              </a:ext>
            </a:extLst>
          </p:cNvPr>
          <p:cNvPicPr>
            <a:picLocks noChangeAspect="1"/>
          </p:cNvPicPr>
          <p:nvPr/>
        </p:nvPicPr>
        <p:blipFill>
          <a:blip r:embed="rId3"/>
          <a:stretch>
            <a:fillRect/>
          </a:stretch>
        </p:blipFill>
        <p:spPr>
          <a:xfrm>
            <a:off x="1475656" y="2901573"/>
            <a:ext cx="6535062" cy="1333686"/>
          </a:xfrm>
          <a:prstGeom prst="rect">
            <a:avLst/>
          </a:prstGeom>
        </p:spPr>
      </p:pic>
      <p:pic>
        <p:nvPicPr>
          <p:cNvPr id="6" name="Image 5">
            <a:extLst>
              <a:ext uri="{FF2B5EF4-FFF2-40B4-BE49-F238E27FC236}">
                <a16:creationId xmlns:a16="http://schemas.microsoft.com/office/drawing/2014/main" id="{89525A23-D9D1-6833-19BF-713B5B3C3310}"/>
              </a:ext>
            </a:extLst>
          </p:cNvPr>
          <p:cNvPicPr>
            <a:picLocks noChangeAspect="1"/>
          </p:cNvPicPr>
          <p:nvPr/>
        </p:nvPicPr>
        <p:blipFill>
          <a:blip r:embed="rId4"/>
          <a:stretch>
            <a:fillRect/>
          </a:stretch>
        </p:blipFill>
        <p:spPr>
          <a:xfrm>
            <a:off x="3779912" y="3811815"/>
            <a:ext cx="164606" cy="841321"/>
          </a:xfrm>
          <a:prstGeom prst="rect">
            <a:avLst/>
          </a:prstGeom>
        </p:spPr>
      </p:pic>
    </p:spTree>
    <p:extLst>
      <p:ext uri="{BB962C8B-B14F-4D97-AF65-F5344CB8AC3E}">
        <p14:creationId xmlns:p14="http://schemas.microsoft.com/office/powerpoint/2010/main" val="2569903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8108" y="1340768"/>
            <a:ext cx="8686379" cy="3311676"/>
          </a:xfrm>
          <a:prstGeom prst="rect">
            <a:avLst/>
          </a:prstGeom>
        </p:spPr>
        <p:txBody>
          <a:bodyPr wrap="square">
            <a:spAutoFit/>
          </a:bodyPr>
          <a:lstStyle/>
          <a:p>
            <a:pPr>
              <a:tabLst>
                <a:tab pos="989013" algn="l"/>
              </a:tabLst>
            </a:pPr>
            <a:endParaRPr lang="fr-FR" sz="900" b="1" dirty="0">
              <a:solidFill>
                <a:srgbClr val="00B050"/>
              </a:solidFill>
              <a:latin typeface="Arial" pitchFamily="34" charset="0"/>
              <a:cs typeface="Arial" pitchFamily="34" charset="0"/>
            </a:endParaRPr>
          </a:p>
          <a:p>
            <a:pPr>
              <a:tabLst>
                <a:tab pos="989013" algn="l"/>
              </a:tabLst>
            </a:pPr>
            <a:endParaRPr lang="fr-FR" sz="2000" b="1" dirty="0">
              <a:solidFill>
                <a:srgbClr val="FF0000"/>
              </a:solidFill>
              <a:latin typeface="Arial" panose="020B0604020202020204" pitchFamily="34" charset="0"/>
              <a:ea typeface="Times New Roman"/>
              <a:cs typeface="Arial" panose="020B0604020202020204" pitchFamily="34" charset="0"/>
            </a:endParaRPr>
          </a:p>
          <a:p>
            <a:endParaRPr lang="fr-FR" sz="1100" b="1" dirty="0">
              <a:solidFill>
                <a:srgbClr val="7030A0"/>
              </a:solidFill>
              <a:latin typeface="Century Gothic"/>
              <a:ea typeface="Times New Roman"/>
              <a:cs typeface="Arial"/>
            </a:endParaRPr>
          </a:p>
          <a:p>
            <a:pPr lvl="0"/>
            <a:endParaRPr lang="fr-FR" dirty="0"/>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p:txBody>
      </p:sp>
      <p:pic>
        <p:nvPicPr>
          <p:cNvPr id="10" name="Image 9">
            <a:extLst>
              <a:ext uri="{FF2B5EF4-FFF2-40B4-BE49-F238E27FC236}">
                <a16:creationId xmlns:a16="http://schemas.microsoft.com/office/drawing/2014/main" id="{981C16FE-4802-4364-8E67-B8FBF3F1A1ED}"/>
              </a:ext>
            </a:extLst>
          </p:cNvPr>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544" y="1124745"/>
            <a:ext cx="4248472" cy="5112567"/>
          </a:xfrm>
          <a:prstGeom prst="rect">
            <a:avLst/>
          </a:prstGeom>
        </p:spPr>
      </p:pic>
      <p:sp>
        <p:nvSpPr>
          <p:cNvPr id="11" name="Text Box 51">
            <a:extLst>
              <a:ext uri="{FF2B5EF4-FFF2-40B4-BE49-F238E27FC236}">
                <a16:creationId xmlns:a16="http://schemas.microsoft.com/office/drawing/2014/main" id="{5A402C9F-59D3-4C0B-985E-2550A797270E}"/>
              </a:ext>
            </a:extLst>
          </p:cNvPr>
          <p:cNvSpPr txBox="1">
            <a:spLocks noChangeArrowheads="1"/>
          </p:cNvSpPr>
          <p:nvPr/>
        </p:nvSpPr>
        <p:spPr bwMode="auto">
          <a:xfrm>
            <a:off x="5292080" y="1124745"/>
            <a:ext cx="3672407" cy="51845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Etape 2</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i="1" dirty="0">
                <a:effectLst/>
                <a:latin typeface="Calibri" panose="020F0502020204030204" pitchFamily="34" charset="0"/>
                <a:ea typeface="Calibri" panose="020F0502020204030204" pitchFamily="34" charset="0"/>
                <a:cs typeface="Times New Roman" panose="02020603050405020304" pitchFamily="18" charset="0"/>
              </a:rPr>
              <a:t>rappel étape 1 = création de l’opération</a:t>
            </a:r>
            <a:r>
              <a:rPr lang="fr-FR" sz="1100" dirty="0">
                <a:effectLst/>
                <a:latin typeface="Calibri" panose="020F0502020204030204" pitchFamily="34" charset="0"/>
                <a:ea typeface="Calibri" panose="020F0502020204030204" pitchFamily="34" charset="0"/>
                <a:cs typeface="Times New Roman" panose="02020603050405020304" pitchFamily="18" charset="0"/>
              </a:rPr>
              <a:t>) : </a:t>
            </a:r>
            <a:r>
              <a:rPr lang="fr-FR" sz="1100" b="1" u="sng" dirty="0">
                <a:effectLst/>
                <a:latin typeface="Calibri" panose="020F0502020204030204" pitchFamily="34" charset="0"/>
                <a:ea typeface="Calibri" panose="020F0502020204030204" pitchFamily="34" charset="0"/>
                <a:cs typeface="Times New Roman" panose="02020603050405020304" pitchFamily="18" charset="0"/>
              </a:rPr>
              <a:t>la saisie d’une offre</a:t>
            </a:r>
            <a:endParaRPr lang="fr-FR" sz="1100"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Incrémentation du grade si une déclaration de vacance a déjà été saisie</a:t>
            </a:r>
          </a:p>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 Sinon, possibilité de saisir 10 grades maximums</a:t>
            </a:r>
          </a:p>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Il est impératif de renseigner de manière précise :</a:t>
            </a:r>
          </a:p>
          <a:p>
            <a:pPr marL="342900" lvl="0" indent="-342900" algn="just">
              <a:lnSpc>
                <a:spcPct val="115000"/>
              </a:lnSpc>
              <a:spcAft>
                <a:spcPts val="0"/>
              </a:spcAft>
              <a:buFont typeface="Calibri" panose="020F0502020204030204" pitchFamily="34" charset="0"/>
              <a:buChar char="-"/>
            </a:pPr>
            <a:r>
              <a:rPr lang="fr-FR" sz="1100" dirty="0">
                <a:latin typeface="Calibri" panose="020F0502020204030204" pitchFamily="34" charset="0"/>
                <a:ea typeface="Calibri" panose="020F0502020204030204" pitchFamily="34" charset="0"/>
                <a:cs typeface="Calibri" panose="020F0502020204030204" pitchFamily="34" charset="0"/>
              </a:rPr>
              <a:t>l</a:t>
            </a:r>
            <a:r>
              <a:rPr lang="fr-FR" sz="1100" dirty="0">
                <a:effectLst/>
                <a:latin typeface="Calibri" panose="020F0502020204030204" pitchFamily="34" charset="0"/>
                <a:ea typeface="Calibri" panose="020F0502020204030204" pitchFamily="34" charset="0"/>
                <a:cs typeface="Calibri" panose="020F0502020204030204" pitchFamily="34" charset="0"/>
              </a:rPr>
              <a:t>e descriptif de l’emploi</a:t>
            </a:r>
          </a:p>
          <a:p>
            <a:pPr marL="342900" lvl="0" indent="-342900" algn="just">
              <a:lnSpc>
                <a:spcPct val="115000"/>
              </a:lnSpc>
              <a:spcAft>
                <a:spcPts val="0"/>
              </a:spcAft>
              <a:buFont typeface="Calibri" panose="020F0502020204030204" pitchFamily="34" charset="0"/>
              <a:buChar char="-"/>
            </a:pPr>
            <a:r>
              <a:rPr lang="fr-FR" sz="1100" dirty="0">
                <a:latin typeface="Calibri" panose="020F0502020204030204" pitchFamily="34" charset="0"/>
                <a:ea typeface="Calibri" panose="020F0502020204030204" pitchFamily="34" charset="0"/>
                <a:cs typeface="Calibri" panose="020F0502020204030204" pitchFamily="34" charset="0"/>
              </a:rPr>
              <a:t>l</a:t>
            </a:r>
            <a:r>
              <a:rPr lang="fr-FR" sz="1100" dirty="0">
                <a:effectLst/>
                <a:latin typeface="Calibri" panose="020F0502020204030204" pitchFamily="34" charset="0"/>
                <a:ea typeface="Calibri" panose="020F0502020204030204" pitchFamily="34" charset="0"/>
                <a:cs typeface="Calibri" panose="020F0502020204030204" pitchFamily="34" charset="0"/>
              </a:rPr>
              <a:t>es missions de l’agent</a:t>
            </a:r>
          </a:p>
          <a:p>
            <a:pPr marL="342900" lvl="0" indent="-342900" algn="just">
              <a:lnSpc>
                <a:spcPct val="115000"/>
              </a:lnSpc>
              <a:spcAft>
                <a:spcPts val="1000"/>
              </a:spcAft>
              <a:buFont typeface="Calibri" panose="020F0502020204030204" pitchFamily="34" charset="0"/>
              <a:buChar char="-"/>
            </a:pPr>
            <a:r>
              <a:rPr lang="fr-FR" sz="1100" dirty="0">
                <a:latin typeface="Calibri" panose="020F0502020204030204" pitchFamily="34" charset="0"/>
                <a:ea typeface="Calibri" panose="020F0502020204030204" pitchFamily="34" charset="0"/>
                <a:cs typeface="Calibri" panose="020F0502020204030204" pitchFamily="34" charset="0"/>
              </a:rPr>
              <a:t>l</a:t>
            </a:r>
            <a:r>
              <a:rPr lang="fr-FR" sz="1100" dirty="0">
                <a:effectLst/>
                <a:latin typeface="Calibri" panose="020F0502020204030204" pitchFamily="34" charset="0"/>
                <a:ea typeface="Calibri" panose="020F0502020204030204" pitchFamily="34" charset="0"/>
                <a:cs typeface="Calibri" panose="020F0502020204030204" pitchFamily="34" charset="0"/>
              </a:rPr>
              <a:t>e profil recherché</a:t>
            </a:r>
          </a:p>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Remarque</a:t>
            </a:r>
            <a:r>
              <a:rPr lang="fr-FR" sz="1100" dirty="0">
                <a:effectLst/>
                <a:latin typeface="Calibri" panose="020F0502020204030204" pitchFamily="34" charset="0"/>
                <a:ea typeface="Calibri" panose="020F0502020204030204" pitchFamily="34" charset="0"/>
                <a:cs typeface="Times New Roman" panose="02020603050405020304" pitchFamily="18" charset="0"/>
              </a:rPr>
              <a:t> Soyez vigilant sur les dates de saisie :</a:t>
            </a:r>
          </a:p>
          <a:p>
            <a:pPr marL="342900" lvl="0" indent="-342900" algn="just">
              <a:lnSpc>
                <a:spcPct val="115000"/>
              </a:lnSpc>
              <a:spcAft>
                <a:spcPts val="0"/>
              </a:spcAft>
              <a:buFont typeface="Calibri" panose="020F0502020204030204" pitchFamily="34" charset="0"/>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Date du poste à pourvoir (date de nomination sur l’emploi : laissez-vous suffisamment de temps pour recueillir des candidatures, sélectionner les candidats, et organiser les entretiens, jurys de recrutement)</a:t>
            </a:r>
          </a:p>
          <a:p>
            <a:pPr marL="342900" lvl="0" indent="-342900" algn="just">
              <a:lnSpc>
                <a:spcPct val="115000"/>
              </a:lnSpc>
              <a:spcAft>
                <a:spcPts val="0"/>
              </a:spcAft>
              <a:buFont typeface="Calibri" panose="020F0502020204030204" pitchFamily="34" charset="0"/>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Date de début de publicité (ne peut être antérieure à la date du jour)</a:t>
            </a:r>
          </a:p>
          <a:p>
            <a:pPr marL="342900" lvl="0" indent="-342900" algn="just">
              <a:lnSpc>
                <a:spcPct val="115000"/>
              </a:lnSpc>
              <a:spcAft>
                <a:spcPts val="0"/>
              </a:spcAft>
              <a:buFont typeface="Calibri" panose="020F0502020204030204" pitchFamily="34" charset="0"/>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Date de fin de publicité (ne peut être inférieure à 1 mois)</a:t>
            </a:r>
          </a:p>
          <a:p>
            <a:pPr marL="342900" lvl="0" indent="-342900" algn="just">
              <a:lnSpc>
                <a:spcPct val="115000"/>
              </a:lnSpc>
              <a:spcAft>
                <a:spcPts val="1000"/>
              </a:spcAft>
              <a:buFont typeface="Calibri" panose="020F0502020204030204" pitchFamily="34" charset="0"/>
              <a:buChar char="-"/>
            </a:pPr>
            <a:r>
              <a:rPr lang="fr-FR" sz="1100" dirty="0">
                <a:effectLst/>
                <a:latin typeface="Calibri" panose="020F0502020204030204" pitchFamily="34" charset="0"/>
                <a:ea typeface="Calibri" panose="020F0502020204030204" pitchFamily="34" charset="0"/>
                <a:cs typeface="Calibri" panose="020F0502020204030204" pitchFamily="34" charset="0"/>
              </a:rPr>
              <a:t>Date limite de candidature (ne peut être postérieure à la date de nomination)</a:t>
            </a:r>
          </a:p>
          <a:p>
            <a:pPr algn="ctr">
              <a:lnSpc>
                <a:spcPct val="107000"/>
              </a:lnSpc>
              <a:spcAft>
                <a:spcPts val="800"/>
              </a:spcAft>
            </a:pPr>
            <a:r>
              <a:rPr lang="fr-FR"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L’opération ne sera prise en compte qu’après avoir été transmise au gestionnaire pour validation (vous pouvez consulter l’état évolutif de votre opération sur le tableau de bord)</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p:cNvSpPr txBox="1"/>
          <p:nvPr/>
        </p:nvSpPr>
        <p:spPr>
          <a:xfrm>
            <a:off x="899592" y="591493"/>
            <a:ext cx="6696744" cy="523220"/>
          </a:xfrm>
          <a:prstGeom prst="rect">
            <a:avLst/>
          </a:prstGeom>
          <a:noFill/>
        </p:spPr>
        <p:txBody>
          <a:bodyPr wrap="square" rtlCol="0">
            <a:spAutoFit/>
          </a:bodyPr>
          <a:lstStyle/>
          <a:p>
            <a:pPr algn="ctr"/>
            <a:r>
              <a:rPr lang="fr-FR" sz="2800" b="1" dirty="0">
                <a:solidFill>
                  <a:schemeClr val="accent6"/>
                </a:solidFill>
              </a:rPr>
              <a:t>Saisie d’une offre </a:t>
            </a:r>
          </a:p>
        </p:txBody>
      </p:sp>
      <p:sp>
        <p:nvSpPr>
          <p:cNvPr id="2" name="Espace réservé de la date 2">
            <a:extLst>
              <a:ext uri="{FF2B5EF4-FFF2-40B4-BE49-F238E27FC236}">
                <a16:creationId xmlns:a16="http://schemas.microsoft.com/office/drawing/2014/main" id="{3238FC1E-EEE0-BE31-6161-2158F6E5D1A0}"/>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866839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8108" y="1340768"/>
            <a:ext cx="8686379" cy="3311676"/>
          </a:xfrm>
          <a:prstGeom prst="rect">
            <a:avLst/>
          </a:prstGeom>
        </p:spPr>
        <p:txBody>
          <a:bodyPr wrap="square">
            <a:spAutoFit/>
          </a:bodyPr>
          <a:lstStyle/>
          <a:p>
            <a:pPr>
              <a:tabLst>
                <a:tab pos="989013" algn="l"/>
              </a:tabLst>
            </a:pPr>
            <a:endParaRPr lang="fr-FR" sz="900" b="1" dirty="0">
              <a:solidFill>
                <a:srgbClr val="00B050"/>
              </a:solidFill>
              <a:latin typeface="Arial" pitchFamily="34" charset="0"/>
              <a:cs typeface="Arial" pitchFamily="34" charset="0"/>
            </a:endParaRPr>
          </a:p>
          <a:p>
            <a:pPr>
              <a:tabLst>
                <a:tab pos="989013" algn="l"/>
              </a:tabLst>
            </a:pPr>
            <a:endParaRPr lang="fr-FR" sz="2000" b="1" dirty="0">
              <a:solidFill>
                <a:srgbClr val="FF0000"/>
              </a:solidFill>
              <a:latin typeface="Arial" panose="020B0604020202020204" pitchFamily="34" charset="0"/>
              <a:ea typeface="Times New Roman"/>
              <a:cs typeface="Arial" panose="020B0604020202020204" pitchFamily="34" charset="0"/>
            </a:endParaRPr>
          </a:p>
          <a:p>
            <a:endParaRPr lang="fr-FR" sz="1100" b="1" dirty="0">
              <a:solidFill>
                <a:srgbClr val="7030A0"/>
              </a:solidFill>
              <a:latin typeface="Century Gothic"/>
              <a:ea typeface="Times New Roman"/>
              <a:cs typeface="Arial"/>
            </a:endParaRPr>
          </a:p>
          <a:p>
            <a:pPr lvl="0"/>
            <a:endParaRPr lang="fr-FR" dirty="0"/>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p:txBody>
      </p:sp>
      <p:pic>
        <p:nvPicPr>
          <p:cNvPr id="7" name="Image 6">
            <a:extLst>
              <a:ext uri="{FF2B5EF4-FFF2-40B4-BE49-F238E27FC236}">
                <a16:creationId xmlns:a16="http://schemas.microsoft.com/office/drawing/2014/main" id="{8F6848E7-7491-419E-8F27-BDA8592181E6}"/>
              </a:ext>
            </a:extLst>
          </p:cNvPr>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5333" y="1312551"/>
            <a:ext cx="3942642" cy="4798199"/>
          </a:xfrm>
          <a:prstGeom prst="rect">
            <a:avLst/>
          </a:prstGeom>
        </p:spPr>
      </p:pic>
      <p:sp>
        <p:nvSpPr>
          <p:cNvPr id="10" name="Zone de texte 2">
            <a:extLst>
              <a:ext uri="{FF2B5EF4-FFF2-40B4-BE49-F238E27FC236}">
                <a16:creationId xmlns:a16="http://schemas.microsoft.com/office/drawing/2014/main" id="{CAB24954-BFD0-44BE-9536-3991DAEB490E}"/>
              </a:ext>
            </a:extLst>
          </p:cNvPr>
          <p:cNvSpPr txBox="1">
            <a:spLocks noChangeArrowheads="1"/>
          </p:cNvSpPr>
          <p:nvPr/>
        </p:nvSpPr>
        <p:spPr bwMode="auto">
          <a:xfrm>
            <a:off x="5464079" y="4782603"/>
            <a:ext cx="2752725" cy="45461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Vérifiez bien la localisation du lieu de travail, établissement secondaire selon le cas</a:t>
            </a:r>
          </a:p>
        </p:txBody>
      </p:sp>
      <p:cxnSp>
        <p:nvCxnSpPr>
          <p:cNvPr id="5" name="Connecteur droit avec flèche 4">
            <a:extLst>
              <a:ext uri="{FF2B5EF4-FFF2-40B4-BE49-F238E27FC236}">
                <a16:creationId xmlns:a16="http://schemas.microsoft.com/office/drawing/2014/main" id="{06A1CCB2-1168-44FE-BDF8-CEF531A41D4F}"/>
              </a:ext>
            </a:extLst>
          </p:cNvPr>
          <p:cNvCxnSpPr>
            <a:stCxn id="10" idx="1"/>
          </p:cNvCxnSpPr>
          <p:nvPr/>
        </p:nvCxnSpPr>
        <p:spPr>
          <a:xfrm flipH="1">
            <a:off x="4527975" y="5009909"/>
            <a:ext cx="936104" cy="21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 de texte 2">
            <a:extLst>
              <a:ext uri="{FF2B5EF4-FFF2-40B4-BE49-F238E27FC236}">
                <a16:creationId xmlns:a16="http://schemas.microsoft.com/office/drawing/2014/main" id="{9E307FF5-A698-48A5-9E70-E6367FA6E148}"/>
              </a:ext>
            </a:extLst>
          </p:cNvPr>
          <p:cNvSpPr txBox="1">
            <a:spLocks noChangeArrowheads="1"/>
          </p:cNvSpPr>
          <p:nvPr/>
        </p:nvSpPr>
        <p:spPr bwMode="auto">
          <a:xfrm>
            <a:off x="5076253" y="5373216"/>
            <a:ext cx="3740797" cy="63575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Le </a:t>
            </a: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s</a:t>
            </a: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ite Emploi Territorial offre la possibilité de recevoir des candidatures directement par courriel ou par consultation sur le bureau virtuel</a:t>
            </a:r>
          </a:p>
        </p:txBody>
      </p:sp>
      <p:cxnSp>
        <p:nvCxnSpPr>
          <p:cNvPr id="12" name="Connecteur droit avec flèche 11">
            <a:extLst>
              <a:ext uri="{FF2B5EF4-FFF2-40B4-BE49-F238E27FC236}">
                <a16:creationId xmlns:a16="http://schemas.microsoft.com/office/drawing/2014/main" id="{188F9174-3317-4224-B6A8-E120D5F8B114}"/>
              </a:ext>
            </a:extLst>
          </p:cNvPr>
          <p:cNvCxnSpPr>
            <a:cxnSpLocks/>
          </p:cNvCxnSpPr>
          <p:nvPr/>
        </p:nvCxnSpPr>
        <p:spPr>
          <a:xfrm flipH="1" flipV="1">
            <a:off x="4572000" y="5788431"/>
            <a:ext cx="463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 de texte 2">
            <a:extLst>
              <a:ext uri="{FF2B5EF4-FFF2-40B4-BE49-F238E27FC236}">
                <a16:creationId xmlns:a16="http://schemas.microsoft.com/office/drawing/2014/main" id="{6EA8DC39-C90E-4FB7-BD6A-AE0633BDC457}"/>
              </a:ext>
            </a:extLst>
          </p:cNvPr>
          <p:cNvSpPr txBox="1">
            <a:spLocks noChangeArrowheads="1"/>
          </p:cNvSpPr>
          <p:nvPr/>
        </p:nvSpPr>
        <p:spPr bwMode="auto">
          <a:xfrm>
            <a:off x="4875022" y="2660056"/>
            <a:ext cx="3489418" cy="6277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Cette rubrique vous permet de préciser les conditions d’envoi des candidatures, la personne à contacter, un complément indemnitaire…. </a:t>
            </a:r>
          </a:p>
        </p:txBody>
      </p:sp>
      <p:cxnSp>
        <p:nvCxnSpPr>
          <p:cNvPr id="16" name="Connecteur droit avec flèche 15">
            <a:extLst>
              <a:ext uri="{FF2B5EF4-FFF2-40B4-BE49-F238E27FC236}">
                <a16:creationId xmlns:a16="http://schemas.microsoft.com/office/drawing/2014/main" id="{CCF6921D-299A-4E30-A7EB-F1F69AAE4F20}"/>
              </a:ext>
            </a:extLst>
          </p:cNvPr>
          <p:cNvCxnSpPr>
            <a:cxnSpLocks/>
          </p:cNvCxnSpPr>
          <p:nvPr/>
        </p:nvCxnSpPr>
        <p:spPr>
          <a:xfrm flipH="1" flipV="1">
            <a:off x="4387014" y="2996952"/>
            <a:ext cx="463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 de texte 2">
            <a:extLst>
              <a:ext uri="{FF2B5EF4-FFF2-40B4-BE49-F238E27FC236}">
                <a16:creationId xmlns:a16="http://schemas.microsoft.com/office/drawing/2014/main" id="{AE154D5E-0ED4-4E47-BF46-7A2FDBE86031}"/>
              </a:ext>
            </a:extLst>
          </p:cNvPr>
          <p:cNvSpPr txBox="1">
            <a:spLocks noChangeArrowheads="1"/>
          </p:cNvSpPr>
          <p:nvPr/>
        </p:nvSpPr>
        <p:spPr bwMode="auto">
          <a:xfrm>
            <a:off x="4588627" y="1247542"/>
            <a:ext cx="4261401" cy="119519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Soyez très vigilant dans la saisie des dates :</a:t>
            </a:r>
          </a:p>
          <a:p>
            <a:pPr marL="171450" indent="-171450">
              <a:lnSpc>
                <a:spcPct val="107000"/>
              </a:lnSpc>
              <a:spcAft>
                <a:spcPts val="800"/>
              </a:spcAft>
              <a:buFontTx/>
              <a:buChar char="-"/>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La date du poste à pourvoir doit toujours être postérieure à la dat</a:t>
            </a: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e de fin de publicité ou limite de candidature</a:t>
            </a:r>
          </a:p>
          <a:p>
            <a:pPr marL="171450" indent="-171450">
              <a:lnSpc>
                <a:spcPct val="107000"/>
              </a:lnSpc>
              <a:spcAft>
                <a:spcPts val="800"/>
              </a:spcAft>
              <a:buFontTx/>
              <a:buChar char="-"/>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La date limite de candidature doit être égale ou supérieure à la date de fin de publicité</a:t>
            </a:r>
            <a:endPar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Accolade fermante 17">
            <a:extLst>
              <a:ext uri="{FF2B5EF4-FFF2-40B4-BE49-F238E27FC236}">
                <a16:creationId xmlns:a16="http://schemas.microsoft.com/office/drawing/2014/main" id="{18FA273C-ADA4-430D-B1AE-42C86E1819EF}"/>
              </a:ext>
            </a:extLst>
          </p:cNvPr>
          <p:cNvSpPr/>
          <p:nvPr/>
        </p:nvSpPr>
        <p:spPr>
          <a:xfrm>
            <a:off x="2835048" y="1340768"/>
            <a:ext cx="172240" cy="10801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821446AF-C457-47E1-A123-213FF83575C8}"/>
              </a:ext>
            </a:extLst>
          </p:cNvPr>
          <p:cNvCxnSpPr>
            <a:cxnSpLocks/>
          </p:cNvCxnSpPr>
          <p:nvPr/>
        </p:nvCxnSpPr>
        <p:spPr>
          <a:xfrm flipH="1">
            <a:off x="3059832" y="1880828"/>
            <a:ext cx="15287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Zone de texte 2">
            <a:extLst>
              <a:ext uri="{FF2B5EF4-FFF2-40B4-BE49-F238E27FC236}">
                <a16:creationId xmlns:a16="http://schemas.microsoft.com/office/drawing/2014/main" id="{F2A9BFF3-F3D0-497F-9010-1091AA89DB63}"/>
              </a:ext>
            </a:extLst>
          </p:cNvPr>
          <p:cNvSpPr txBox="1">
            <a:spLocks noChangeArrowheads="1"/>
          </p:cNvSpPr>
          <p:nvPr/>
        </p:nvSpPr>
        <p:spPr bwMode="auto">
          <a:xfrm>
            <a:off x="4903077" y="3909545"/>
            <a:ext cx="3164797" cy="44659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Certaines collectivités publient l’offre sur leur site, vous pouvez saisir le lien dans cette rubrique</a:t>
            </a:r>
          </a:p>
        </p:txBody>
      </p:sp>
      <p:cxnSp>
        <p:nvCxnSpPr>
          <p:cNvPr id="23" name="Connecteur droit avec flèche 22">
            <a:extLst>
              <a:ext uri="{FF2B5EF4-FFF2-40B4-BE49-F238E27FC236}">
                <a16:creationId xmlns:a16="http://schemas.microsoft.com/office/drawing/2014/main" id="{0D5B7F15-E1E3-4C33-AF15-D5BDC1F0B224}"/>
              </a:ext>
            </a:extLst>
          </p:cNvPr>
          <p:cNvCxnSpPr>
            <a:cxnSpLocks/>
          </p:cNvCxnSpPr>
          <p:nvPr/>
        </p:nvCxnSpPr>
        <p:spPr>
          <a:xfrm flipH="1" flipV="1">
            <a:off x="4411372" y="4149080"/>
            <a:ext cx="463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Espace réservé de la date 2">
            <a:extLst>
              <a:ext uri="{FF2B5EF4-FFF2-40B4-BE49-F238E27FC236}">
                <a16:creationId xmlns:a16="http://schemas.microsoft.com/office/drawing/2014/main" id="{6DE0EDEE-7D5F-0E09-C46B-ED62314E85D9}"/>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359578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11D03FC-8E6F-4967-BD20-4810DCCC3AC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07505" y="1207477"/>
            <a:ext cx="5184576" cy="4969577"/>
          </a:xfrm>
          <a:prstGeom prst="rect">
            <a:avLst/>
          </a:prstGeom>
        </p:spPr>
      </p:pic>
      <p:pic>
        <p:nvPicPr>
          <p:cNvPr id="4" name="Image 3">
            <a:extLst>
              <a:ext uri="{FF2B5EF4-FFF2-40B4-BE49-F238E27FC236}">
                <a16:creationId xmlns:a16="http://schemas.microsoft.com/office/drawing/2014/main" id="{70D1A568-F3A1-448C-BDAD-3F3272BCA877}"/>
              </a:ext>
            </a:extLst>
          </p:cNvPr>
          <p:cNvPicPr>
            <a:picLocks noChangeAspect="1"/>
          </p:cNvPicPr>
          <p:nvPr/>
        </p:nvPicPr>
        <p:blipFill rotWithShape="1">
          <a:blip r:embed="rId5"/>
          <a:srcRect t="11998" r="-138"/>
          <a:stretch/>
        </p:blipFill>
        <p:spPr>
          <a:xfrm>
            <a:off x="5665264" y="4462751"/>
            <a:ext cx="2232248" cy="1584449"/>
          </a:xfrm>
          <a:prstGeom prst="rect">
            <a:avLst/>
          </a:prstGeom>
          <a:ln>
            <a:solidFill>
              <a:schemeClr val="tx1"/>
            </a:solidFill>
          </a:ln>
        </p:spPr>
      </p:pic>
      <p:cxnSp>
        <p:nvCxnSpPr>
          <p:cNvPr id="6" name="Connecteur droit avec flèche 5">
            <a:extLst>
              <a:ext uri="{FF2B5EF4-FFF2-40B4-BE49-F238E27FC236}">
                <a16:creationId xmlns:a16="http://schemas.microsoft.com/office/drawing/2014/main" id="{36293A85-48D7-46CE-B811-D825CFE2C87F}"/>
              </a:ext>
            </a:extLst>
          </p:cNvPr>
          <p:cNvCxnSpPr>
            <a:cxnSpLocks/>
          </p:cNvCxnSpPr>
          <p:nvPr/>
        </p:nvCxnSpPr>
        <p:spPr>
          <a:xfrm flipV="1">
            <a:off x="3707904" y="4054513"/>
            <a:ext cx="936104" cy="139071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 name="Zone de texte 2">
            <a:extLst>
              <a:ext uri="{FF2B5EF4-FFF2-40B4-BE49-F238E27FC236}">
                <a16:creationId xmlns:a16="http://schemas.microsoft.com/office/drawing/2014/main" id="{17C9C5D4-64F2-462C-985E-D603CAB4BE00}"/>
              </a:ext>
            </a:extLst>
          </p:cNvPr>
          <p:cNvSpPr txBox="1">
            <a:spLocks noChangeArrowheads="1"/>
          </p:cNvSpPr>
          <p:nvPr/>
        </p:nvSpPr>
        <p:spPr bwMode="auto">
          <a:xfrm>
            <a:off x="4513137" y="2989478"/>
            <a:ext cx="4536503" cy="1065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rgbClr val="1F497D"/>
                </a:solidFill>
                <a:ea typeface="Calibri" panose="020F0502020204030204" pitchFamily="34" charset="0"/>
                <a:cs typeface="Times New Roman" panose="02020603050405020304" pitchFamily="18" charset="0"/>
              </a:rPr>
              <a:t>Pour une </a:t>
            </a:r>
            <a:r>
              <a:rPr lang="fr-FR" sz="1100" b="1" dirty="0">
                <a:solidFill>
                  <a:srgbClr val="1F497D"/>
                </a:solidFill>
                <a:ea typeface="Calibri" panose="020F0502020204030204" pitchFamily="34" charset="0"/>
                <a:cs typeface="Times New Roman" panose="02020603050405020304" pitchFamily="18" charset="0"/>
              </a:rPr>
              <a:t>offre</a:t>
            </a:r>
            <a:r>
              <a:rPr lang="fr-FR" sz="1100" dirty="0">
                <a:solidFill>
                  <a:srgbClr val="1F497D"/>
                </a:solidFill>
                <a:ea typeface="Calibri" panose="020F0502020204030204" pitchFamily="34" charset="0"/>
                <a:cs typeface="Times New Roman" panose="02020603050405020304" pitchFamily="18" charset="0"/>
              </a:rPr>
              <a:t> </a:t>
            </a:r>
            <a:r>
              <a:rPr lang="fr-FR" sz="1100" b="1" dirty="0">
                <a:solidFill>
                  <a:srgbClr val="1F497D"/>
                </a:solidFill>
                <a:ea typeface="Calibri" panose="020F0502020204030204" pitchFamily="34" charset="0"/>
                <a:cs typeface="Times New Roman" panose="02020603050405020304" pitchFamily="18" charset="0"/>
              </a:rPr>
              <a:t>sans déclaration de vacance  </a:t>
            </a:r>
            <a:r>
              <a:rPr lang="fr-FR" sz="1100" dirty="0">
                <a:solidFill>
                  <a:srgbClr val="1F497D"/>
                </a:solidFill>
                <a:ea typeface="Calibri" panose="020F0502020204030204" pitchFamily="34" charset="0"/>
                <a:cs typeface="Times New Roman" panose="02020603050405020304" pitchFamily="18" charset="0"/>
              </a:rPr>
              <a:t>pour des emplois non permanents, sélectionnez dans Type d’opération :</a:t>
            </a:r>
          </a:p>
          <a:p>
            <a:pPr>
              <a:spcAft>
                <a:spcPts val="800"/>
              </a:spcAft>
            </a:pPr>
            <a:r>
              <a:rPr lang="fr-FR" sz="1100" dirty="0">
                <a:solidFill>
                  <a:srgbClr val="1F497D"/>
                </a:solidFill>
                <a:ea typeface="Calibri" panose="020F0502020204030204" pitchFamily="34" charset="0"/>
                <a:cs typeface="Times New Roman" panose="02020603050405020304" pitchFamily="18" charset="0"/>
              </a:rPr>
              <a:t>- Contrat aidé</a:t>
            </a:r>
            <a:br>
              <a:rPr lang="fr-FR" sz="1100" dirty="0">
                <a:solidFill>
                  <a:srgbClr val="1F497D"/>
                </a:solidFill>
                <a:ea typeface="Calibri" panose="020F0502020204030204" pitchFamily="34" charset="0"/>
                <a:cs typeface="Times New Roman" panose="02020603050405020304" pitchFamily="18" charset="0"/>
              </a:rPr>
            </a:br>
            <a:r>
              <a:rPr lang="fr-FR" sz="1100" dirty="0">
                <a:solidFill>
                  <a:srgbClr val="1F497D"/>
                </a:solidFill>
                <a:ea typeface="Calibri" panose="020F0502020204030204" pitchFamily="34" charset="0"/>
                <a:cs typeface="Times New Roman" panose="02020603050405020304" pitchFamily="18" charset="0"/>
              </a:rPr>
              <a:t>- Contrat d’apprentissage</a:t>
            </a:r>
            <a:br>
              <a:rPr lang="fr-FR" sz="1100" dirty="0">
                <a:solidFill>
                  <a:srgbClr val="1F497D"/>
                </a:solidFill>
                <a:ea typeface="Calibri" panose="020F0502020204030204" pitchFamily="34" charset="0"/>
                <a:cs typeface="Times New Roman" panose="02020603050405020304" pitchFamily="18" charset="0"/>
              </a:rPr>
            </a:br>
            <a:r>
              <a:rPr lang="fr-FR" sz="1100" dirty="0">
                <a:solidFill>
                  <a:srgbClr val="1F497D"/>
                </a:solidFill>
                <a:ea typeface="Calibri" panose="020F0502020204030204" pitchFamily="34" charset="0"/>
                <a:cs typeface="Times New Roman" panose="02020603050405020304" pitchFamily="18" charset="0"/>
              </a:rPr>
              <a:t>- Mission temporaire</a:t>
            </a:r>
          </a:p>
        </p:txBody>
      </p:sp>
      <p:cxnSp>
        <p:nvCxnSpPr>
          <p:cNvPr id="10" name="Connecteur droit avec flèche 9">
            <a:extLst>
              <a:ext uri="{FF2B5EF4-FFF2-40B4-BE49-F238E27FC236}">
                <a16:creationId xmlns:a16="http://schemas.microsoft.com/office/drawing/2014/main" id="{7611632C-8FB2-4FD5-AB7D-419AADBED9B9}"/>
              </a:ext>
            </a:extLst>
          </p:cNvPr>
          <p:cNvCxnSpPr>
            <a:cxnSpLocks/>
            <a:endCxn id="4" idx="0"/>
          </p:cNvCxnSpPr>
          <p:nvPr/>
        </p:nvCxnSpPr>
        <p:spPr>
          <a:xfrm>
            <a:off x="6781388" y="4015755"/>
            <a:ext cx="0" cy="4469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156697B4-9428-AD34-A5CB-195BCADF91E5}"/>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20065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a:xfrm>
            <a:off x="219875" y="1331913"/>
            <a:ext cx="1094525" cy="4194175"/>
          </a:xfrm>
        </p:spPr>
        <p:txBody>
          <a:bodyPr/>
          <a:lstStyle/>
          <a:p>
            <a:endParaRPr lang="fr-FR" dirty="0"/>
          </a:p>
        </p:txBody>
      </p:sp>
      <p:sp>
        <p:nvSpPr>
          <p:cNvPr id="5" name="Titre 4">
            <a:extLst>
              <a:ext uri="{FF2B5EF4-FFF2-40B4-BE49-F238E27FC236}">
                <a16:creationId xmlns:a16="http://schemas.microsoft.com/office/drawing/2014/main" id="{74D00264-9C74-0E16-F361-B77BFE9F5EBC}"/>
              </a:ext>
            </a:extLst>
          </p:cNvPr>
          <p:cNvSpPr txBox="1">
            <a:spLocks noGrp="1"/>
          </p:cNvSpPr>
          <p:nvPr>
            <p:ph type="ctrTitle"/>
          </p:nvPr>
        </p:nvSpPr>
        <p:spPr>
          <a:xfrm>
            <a:off x="971600" y="980728"/>
            <a:ext cx="6858000" cy="1982851"/>
          </a:xfrm>
          <a:prstGeom prst="rect">
            <a:avLst/>
          </a:prstGeom>
          <a:noFill/>
        </p:spPr>
        <p:txBody>
          <a:bodyPr wrap="square" rtlCol="0">
            <a:spAutoFit/>
          </a:bodyPr>
          <a:lstStyle/>
          <a:p>
            <a:pPr algn="ctr"/>
            <a:r>
              <a:rPr lang="fr-FR" sz="4800" b="1" dirty="0">
                <a:solidFill>
                  <a:schemeClr val="tx1"/>
                </a:solidFill>
              </a:rPr>
              <a:t>Guide d’utilisation</a:t>
            </a:r>
            <a:br>
              <a:rPr lang="fr-FR" sz="4800" b="1" dirty="0">
                <a:solidFill>
                  <a:schemeClr val="tx1"/>
                </a:solidFill>
              </a:rPr>
            </a:br>
            <a:r>
              <a:rPr lang="fr-FR" sz="4800" b="1" dirty="0">
                <a:solidFill>
                  <a:schemeClr val="tx1"/>
                </a:solidFill>
              </a:rPr>
              <a:t>site Emploi Territorial</a:t>
            </a:r>
          </a:p>
          <a:p>
            <a:pPr algn="ctr"/>
            <a:endParaRPr lang="fr-FR" dirty="0"/>
          </a:p>
        </p:txBody>
      </p:sp>
      <p:pic>
        <p:nvPicPr>
          <p:cNvPr id="6" name="Picture 2">
            <a:extLst>
              <a:ext uri="{FF2B5EF4-FFF2-40B4-BE49-F238E27FC236}">
                <a16:creationId xmlns:a16="http://schemas.microsoft.com/office/drawing/2014/main" id="{C046132E-C869-0407-822C-3407F6B2D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169" y="2575832"/>
            <a:ext cx="6264696" cy="342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221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475656" y="2245514"/>
            <a:ext cx="5915744" cy="2862322"/>
          </a:xfrm>
          <a:prstGeom prst="rect">
            <a:avLst/>
          </a:prstGeom>
          <a:noFill/>
        </p:spPr>
        <p:txBody>
          <a:bodyPr wrap="square" rtlCol="0">
            <a:spAutoFit/>
          </a:bodyPr>
          <a:lstStyle/>
          <a:p>
            <a:pPr marL="571500" indent="-571500">
              <a:buFont typeface="Wingdings" panose="05000000000000000000" pitchFamily="2" charset="2"/>
              <a:buChar char="ü"/>
            </a:pPr>
            <a:r>
              <a:rPr lang="fr-FR" sz="3600" b="1" dirty="0">
                <a:solidFill>
                  <a:srgbClr val="232C58"/>
                </a:solidFill>
              </a:rPr>
              <a:t>Zoom sur le recrutement et la mobilité des fonctionnaires titulaires</a:t>
            </a:r>
            <a:br>
              <a:rPr lang="fr-FR" sz="3600" b="1" dirty="0">
                <a:solidFill>
                  <a:srgbClr val="232C58"/>
                </a:solidFill>
              </a:rPr>
            </a:br>
            <a:endParaRPr lang="fr-FR" sz="3600" b="1" dirty="0">
              <a:solidFill>
                <a:srgbClr val="232C58"/>
              </a:solidFill>
            </a:endParaRPr>
          </a:p>
        </p:txBody>
      </p:sp>
    </p:spTree>
    <p:extLst>
      <p:ext uri="{BB962C8B-B14F-4D97-AF65-F5344CB8AC3E}">
        <p14:creationId xmlns:p14="http://schemas.microsoft.com/office/powerpoint/2010/main" val="802316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8108" y="1340768"/>
            <a:ext cx="8686379" cy="3360920"/>
          </a:xfrm>
          <a:prstGeom prst="rect">
            <a:avLst/>
          </a:prstGeom>
        </p:spPr>
        <p:txBody>
          <a:bodyPr wrap="square">
            <a:spAutoFit/>
          </a:bodyPr>
          <a:lstStyle/>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p:txBody>
      </p:sp>
      <p:sp>
        <p:nvSpPr>
          <p:cNvPr id="2" name="ZoneTexte 1"/>
          <p:cNvSpPr txBox="1"/>
          <p:nvPr/>
        </p:nvSpPr>
        <p:spPr>
          <a:xfrm>
            <a:off x="683568" y="636657"/>
            <a:ext cx="6840760" cy="400110"/>
          </a:xfrm>
          <a:prstGeom prst="rect">
            <a:avLst/>
          </a:prstGeom>
          <a:noFill/>
        </p:spPr>
        <p:txBody>
          <a:bodyPr wrap="square" rtlCol="0">
            <a:spAutoFit/>
          </a:bodyPr>
          <a:lstStyle/>
          <a:p>
            <a:pPr algn="ctr"/>
            <a:r>
              <a:rPr lang="fr-FR" sz="2000" b="1" dirty="0">
                <a:solidFill>
                  <a:schemeClr val="accent6"/>
                </a:solidFill>
              </a:rPr>
              <a:t>Recrutement d</a:t>
            </a:r>
            <a:r>
              <a:rPr lang="fr-FR" sz="2000" b="1" spc="-10" dirty="0">
                <a:solidFill>
                  <a:schemeClr val="accent6"/>
                </a:solidFill>
              </a:rPr>
              <a:t>’</a:t>
            </a:r>
            <a:r>
              <a:rPr lang="fr-FR" sz="2000" b="1" dirty="0">
                <a:solidFill>
                  <a:schemeClr val="accent6"/>
                </a:solidFill>
              </a:rPr>
              <a:t>ag</a:t>
            </a:r>
            <a:r>
              <a:rPr lang="fr-FR" sz="2000" b="1" spc="-15" dirty="0">
                <a:solidFill>
                  <a:schemeClr val="accent6"/>
                </a:solidFill>
              </a:rPr>
              <a:t>e</a:t>
            </a:r>
            <a:r>
              <a:rPr lang="fr-FR" sz="2000" b="1" dirty="0">
                <a:solidFill>
                  <a:schemeClr val="accent6"/>
                </a:solidFill>
              </a:rPr>
              <a:t>n</a:t>
            </a:r>
            <a:r>
              <a:rPr lang="fr-FR" sz="2000" b="1" spc="-5" dirty="0">
                <a:solidFill>
                  <a:schemeClr val="accent6"/>
                </a:solidFill>
              </a:rPr>
              <a:t>ts </a:t>
            </a:r>
            <a:r>
              <a:rPr lang="fr-FR" sz="2000" b="1" spc="-15" dirty="0">
                <a:solidFill>
                  <a:schemeClr val="accent6"/>
                </a:solidFill>
              </a:rPr>
              <a:t>s</a:t>
            </a:r>
            <a:r>
              <a:rPr lang="fr-FR" sz="2000" b="1" dirty="0">
                <a:solidFill>
                  <a:schemeClr val="accent6"/>
                </a:solidFill>
              </a:rPr>
              <a:t>ur</a:t>
            </a:r>
            <a:r>
              <a:rPr lang="fr-FR" sz="2000" b="1" spc="-10" dirty="0">
                <a:solidFill>
                  <a:schemeClr val="accent6"/>
                </a:solidFill>
              </a:rPr>
              <a:t> emplois</a:t>
            </a:r>
            <a:r>
              <a:rPr lang="fr-FR" sz="2000" b="1" spc="-5" dirty="0">
                <a:solidFill>
                  <a:schemeClr val="accent6"/>
                </a:solidFill>
              </a:rPr>
              <a:t> </a:t>
            </a:r>
            <a:r>
              <a:rPr lang="fr-FR" sz="2000" b="1" spc="-10" dirty="0">
                <a:solidFill>
                  <a:schemeClr val="accent6"/>
                </a:solidFill>
              </a:rPr>
              <a:t>p</a:t>
            </a:r>
            <a:r>
              <a:rPr lang="fr-FR" sz="2000" b="1" dirty="0">
                <a:solidFill>
                  <a:schemeClr val="accent6"/>
                </a:solidFill>
              </a:rPr>
              <a:t>e</a:t>
            </a:r>
            <a:r>
              <a:rPr lang="fr-FR" sz="2000" b="1" spc="-5" dirty="0">
                <a:solidFill>
                  <a:schemeClr val="accent6"/>
                </a:solidFill>
              </a:rPr>
              <a:t>r</a:t>
            </a:r>
            <a:r>
              <a:rPr lang="fr-FR" sz="2000" b="1" spc="-20" dirty="0">
                <a:solidFill>
                  <a:schemeClr val="accent6"/>
                </a:solidFill>
              </a:rPr>
              <a:t>m</a:t>
            </a:r>
            <a:r>
              <a:rPr lang="fr-FR" sz="2000" b="1" dirty="0">
                <a:solidFill>
                  <a:schemeClr val="accent6"/>
                </a:solidFill>
              </a:rPr>
              <a:t>an</a:t>
            </a:r>
            <a:r>
              <a:rPr lang="fr-FR" sz="2000" b="1" spc="-15" dirty="0">
                <a:solidFill>
                  <a:schemeClr val="accent6"/>
                </a:solidFill>
              </a:rPr>
              <a:t>e</a:t>
            </a:r>
            <a:r>
              <a:rPr lang="fr-FR" sz="2000" b="1" dirty="0">
                <a:solidFill>
                  <a:schemeClr val="accent6"/>
                </a:solidFill>
              </a:rPr>
              <a:t>nts</a:t>
            </a:r>
          </a:p>
        </p:txBody>
      </p:sp>
      <p:graphicFrame>
        <p:nvGraphicFramePr>
          <p:cNvPr id="4" name="Tableau 3"/>
          <p:cNvGraphicFramePr>
            <a:graphicFrameLocks noGrp="1"/>
          </p:cNvGraphicFramePr>
          <p:nvPr>
            <p:extLst>
              <p:ext uri="{D42A27DB-BD31-4B8C-83A1-F6EECF244321}">
                <p14:modId xmlns:p14="http://schemas.microsoft.com/office/powerpoint/2010/main" val="2020915793"/>
              </p:ext>
            </p:extLst>
          </p:nvPr>
        </p:nvGraphicFramePr>
        <p:xfrm>
          <a:off x="278108" y="1556792"/>
          <a:ext cx="8408693" cy="4287037"/>
        </p:xfrm>
        <a:graphic>
          <a:graphicData uri="http://schemas.openxmlformats.org/drawingml/2006/table">
            <a:tbl>
              <a:tblPr>
                <a:tableStyleId>{5C22544A-7EE6-4342-B048-85BDC9FD1C3A}</a:tableStyleId>
              </a:tblPr>
              <a:tblGrid>
                <a:gridCol w="6011221">
                  <a:extLst>
                    <a:ext uri="{9D8B030D-6E8A-4147-A177-3AD203B41FA5}">
                      <a16:colId xmlns:a16="http://schemas.microsoft.com/office/drawing/2014/main" val="20000"/>
                    </a:ext>
                  </a:extLst>
                </a:gridCol>
                <a:gridCol w="830344">
                  <a:extLst>
                    <a:ext uri="{9D8B030D-6E8A-4147-A177-3AD203B41FA5}">
                      <a16:colId xmlns:a16="http://schemas.microsoft.com/office/drawing/2014/main" val="20001"/>
                    </a:ext>
                  </a:extLst>
                </a:gridCol>
                <a:gridCol w="806954">
                  <a:extLst>
                    <a:ext uri="{9D8B030D-6E8A-4147-A177-3AD203B41FA5}">
                      <a16:colId xmlns:a16="http://schemas.microsoft.com/office/drawing/2014/main" val="20002"/>
                    </a:ext>
                  </a:extLst>
                </a:gridCol>
                <a:gridCol w="760174">
                  <a:extLst>
                    <a:ext uri="{9D8B030D-6E8A-4147-A177-3AD203B41FA5}">
                      <a16:colId xmlns:a16="http://schemas.microsoft.com/office/drawing/2014/main" val="20003"/>
                    </a:ext>
                  </a:extLst>
                </a:gridCol>
              </a:tblGrid>
              <a:tr h="672970">
                <a:tc>
                  <a:txBody>
                    <a:bodyPr/>
                    <a:lstStyle/>
                    <a:p>
                      <a:pPr marL="88900" indent="0" algn="ctr" fontAlgn="ctr"/>
                      <a:r>
                        <a:rPr lang="fr-FR" sz="1000" b="1" u="none" strike="noStrike" dirty="0">
                          <a:solidFill>
                            <a:schemeClr val="bg1"/>
                          </a:solidFill>
                          <a:effectLst/>
                        </a:rPr>
                        <a:t>Hypothèses possibles de nomination d’agents titulaires ou stagiaires sur emplois permanents</a:t>
                      </a:r>
                      <a:endParaRPr lang="fr-FR" sz="1000" b="1" i="0" u="none" strike="noStrike" dirty="0">
                        <a:solidFill>
                          <a:schemeClr val="bg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r>
                        <a:rPr lang="fr-FR" sz="900" b="0" u="none" strike="noStrike" dirty="0">
                          <a:solidFill>
                            <a:schemeClr val="bg1"/>
                          </a:solidFill>
                          <a:effectLst/>
                        </a:rPr>
                        <a:t> Création d’une opération</a:t>
                      </a:r>
                      <a:endParaRPr lang="fr-FR" sz="900" b="0" i="0" u="none" strike="noStrike" dirty="0">
                        <a:solidFill>
                          <a:schemeClr val="bg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ctr"/>
                      <a:r>
                        <a:rPr lang="fr-FR" sz="900" u="none" strike="noStrike" dirty="0">
                          <a:solidFill>
                            <a:schemeClr val="bg1"/>
                          </a:solidFill>
                          <a:effectLst/>
                        </a:rPr>
                        <a:t>Déclaration de vacance</a:t>
                      </a:r>
                      <a:endParaRPr lang="fr-FR" sz="900" b="1" i="0" u="none" strike="noStrike" dirty="0">
                        <a:solidFill>
                          <a:schemeClr val="bg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3CC"/>
                    </a:solidFill>
                  </a:tcPr>
                </a:tc>
                <a:tc>
                  <a:txBody>
                    <a:bodyPr/>
                    <a:lstStyle/>
                    <a:p>
                      <a:pPr algn="ctr" fontAlgn="ctr"/>
                      <a:r>
                        <a:rPr lang="fr-FR" sz="900" u="none" strike="noStrike" dirty="0">
                          <a:solidFill>
                            <a:schemeClr val="bg1"/>
                          </a:solidFill>
                          <a:effectLst/>
                        </a:rPr>
                        <a:t>Offre</a:t>
                      </a:r>
                      <a:endParaRPr lang="fr-FR" sz="900" b="1" i="0" u="none" strike="noStrike" dirty="0">
                        <a:solidFill>
                          <a:schemeClr val="bg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33CC"/>
                    </a:solidFill>
                  </a:tcPr>
                </a:tc>
                <a:extLst>
                  <a:ext uri="{0D108BD9-81ED-4DB2-BD59-A6C34878D82A}">
                    <a16:rowId xmlns:a16="http://schemas.microsoft.com/office/drawing/2014/main" val="10000"/>
                  </a:ext>
                </a:extLst>
              </a:tr>
              <a:tr h="224323">
                <a:tc>
                  <a:txBody>
                    <a:bodyPr/>
                    <a:lstStyle/>
                    <a:p>
                      <a:pPr marL="171450" indent="-171450" algn="l" fontAlgn="b">
                        <a:buFont typeface="Wingdings 3" panose="05040102010807070707" pitchFamily="18" charset="2"/>
                        <a:buChar char="Ê"/>
                      </a:pPr>
                      <a:r>
                        <a:rPr lang="fr-FR" sz="900" u="none" strike="noStrike" dirty="0">
                          <a:effectLst/>
                        </a:rPr>
                        <a:t>Avancement de grade</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1"/>
                  </a:ext>
                </a:extLst>
              </a:tr>
              <a:tr h="224323">
                <a:tc>
                  <a:txBody>
                    <a:bodyPr/>
                    <a:lstStyle/>
                    <a:p>
                      <a:pPr marL="171450" indent="-171450" algn="l" fontAlgn="b">
                        <a:buFont typeface="Wingdings 3" panose="05040102010807070707" pitchFamily="18" charset="2"/>
                        <a:buChar char="Ê"/>
                      </a:pPr>
                      <a:r>
                        <a:rPr lang="en-US" sz="900" u="none" strike="noStrike" dirty="0">
                          <a:effectLst/>
                        </a:rPr>
                        <a:t>Promotion interne</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en-US"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2"/>
                  </a:ext>
                </a:extLst>
              </a:tr>
              <a:tr h="224323">
                <a:tc>
                  <a:txBody>
                    <a:bodyPr/>
                    <a:lstStyle/>
                    <a:p>
                      <a:pPr marL="171450" indent="-171450" algn="l" fontAlgn="b">
                        <a:buFont typeface="Wingdings 3" panose="05040102010807070707" pitchFamily="18" charset="2"/>
                        <a:buChar char="Ê"/>
                      </a:pPr>
                      <a:r>
                        <a:rPr lang="fr-FR" sz="900" u="none" strike="noStrike" dirty="0">
                          <a:effectLst/>
                        </a:rPr>
                        <a:t>Changement de durée hebdomadaire de service</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en-US"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en-US"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3"/>
                  </a:ext>
                </a:extLst>
              </a:tr>
              <a:tr h="224323">
                <a:tc>
                  <a:txBody>
                    <a:bodyPr/>
                    <a:lstStyle/>
                    <a:p>
                      <a:pPr marL="171450" indent="-171450" algn="l" fontAlgn="b">
                        <a:buFont typeface="Wingdings 3" panose="05040102010807070707" pitchFamily="18" charset="2"/>
                        <a:buChar char="Ê"/>
                      </a:pPr>
                      <a:r>
                        <a:rPr lang="fr-FR" sz="900" u="none" strike="noStrike" dirty="0">
                          <a:effectLst/>
                        </a:rPr>
                        <a:t>Transfert de personnel (fusion, transfert de compétences)</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4"/>
                  </a:ext>
                </a:extLst>
              </a:tr>
              <a:tr h="224323">
                <a:tc>
                  <a:txBody>
                    <a:bodyPr/>
                    <a:lstStyle/>
                    <a:p>
                      <a:pPr marL="171450" indent="-171450" algn="l" fontAlgn="b">
                        <a:buFont typeface="Wingdings 3" panose="05040102010807070707" pitchFamily="18" charset="2"/>
                        <a:buChar char="Ê"/>
                      </a:pPr>
                      <a:r>
                        <a:rPr lang="fr-FR" sz="900" u="none" strike="noStrike" dirty="0">
                          <a:effectLst/>
                        </a:rPr>
                        <a:t>Recrutement d’un agent par </a:t>
                      </a:r>
                      <a:r>
                        <a:rPr lang="fr-FR" sz="900" u="sng" strike="noStrike" dirty="0">
                          <a:effectLst/>
                        </a:rPr>
                        <a:t>mutation externe</a:t>
                      </a:r>
                      <a:r>
                        <a:rPr lang="fr-FR" sz="900" u="none" strike="noStrike" dirty="0">
                          <a:effectLst/>
                        </a:rPr>
                        <a:t> (création ou vacance)</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5"/>
                  </a:ext>
                </a:extLst>
              </a:tr>
              <a:tr h="260204">
                <a:tc>
                  <a:txBody>
                    <a:bodyPr/>
                    <a:lstStyle/>
                    <a:p>
                      <a:pPr marL="171450" indent="-171450" algn="l" fontAlgn="b">
                        <a:buFont typeface="Wingdings 3" panose="05040102010807070707" pitchFamily="18" charset="2"/>
                        <a:buChar char="Ê"/>
                      </a:pPr>
                      <a:r>
                        <a:rPr lang="fr-FR" sz="900" u="none" strike="noStrike" dirty="0">
                          <a:effectLst/>
                        </a:rPr>
                        <a:t>Recrutement suite à une </a:t>
                      </a:r>
                      <a:r>
                        <a:rPr lang="fr-FR" sz="900" u="sng" strike="noStrike" dirty="0">
                          <a:effectLst/>
                        </a:rPr>
                        <a:t>radiation des cadres</a:t>
                      </a:r>
                      <a:r>
                        <a:rPr lang="fr-FR" sz="900" u="none" strike="noStrike" dirty="0">
                          <a:effectLst/>
                        </a:rPr>
                        <a:t> d’un fonctionnaire quelle qu’en soit la raison (retraite, sanction disciplinaire…)</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6"/>
                  </a:ext>
                </a:extLst>
              </a:tr>
              <a:tr h="224323">
                <a:tc>
                  <a:txBody>
                    <a:bodyPr/>
                    <a:lstStyle/>
                    <a:p>
                      <a:pPr marL="171450" indent="-171450" algn="l" fontAlgn="b">
                        <a:buFont typeface="Wingdings 3" panose="05040102010807070707" pitchFamily="18" charset="2"/>
                        <a:buChar char="Ê"/>
                      </a:pPr>
                      <a:r>
                        <a:rPr lang="fr-FR" sz="900" u="none" strike="noStrike" dirty="0">
                          <a:solidFill>
                            <a:schemeClr val="tx1"/>
                          </a:solidFill>
                          <a:effectLst/>
                        </a:rPr>
                        <a:t>Recrutement sur </a:t>
                      </a:r>
                      <a:r>
                        <a:rPr lang="fr-FR" sz="900" u="sng" strike="noStrike" dirty="0">
                          <a:solidFill>
                            <a:schemeClr val="tx1"/>
                          </a:solidFill>
                          <a:effectLst/>
                        </a:rPr>
                        <a:t>un emploi fonctionnel</a:t>
                      </a:r>
                      <a:r>
                        <a:rPr lang="fr-FR" sz="900" u="none" strike="noStrike" dirty="0">
                          <a:solidFill>
                            <a:schemeClr val="tx1"/>
                          </a:solidFill>
                          <a:effectLst/>
                        </a:rPr>
                        <a:t> de direction</a:t>
                      </a:r>
                      <a:endParaRPr lang="fr-FR" sz="900" b="0"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solidFill>
                            <a:schemeClr val="tx1"/>
                          </a:solidFill>
                          <a:effectLst/>
                        </a:rPr>
                        <a:t>X</a:t>
                      </a:r>
                      <a:endParaRPr lang="fr-FR" sz="900" b="1"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solidFill>
                            <a:schemeClr val="tx1"/>
                          </a:solidFill>
                          <a:effectLst/>
                        </a:rPr>
                        <a:t>X</a:t>
                      </a:r>
                      <a:endParaRPr lang="fr-FR" sz="900" b="1"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ctr"/>
                      <a:r>
                        <a:rPr lang="fr-FR" sz="900" b="1" u="none" strike="noStrike" dirty="0">
                          <a:solidFill>
                            <a:schemeClr val="tx1"/>
                          </a:solidFill>
                          <a:effectLst/>
                        </a:rPr>
                        <a:t>-</a:t>
                      </a:r>
                      <a:endParaRPr lang="fr-FR" sz="900" b="1"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7"/>
                  </a:ext>
                </a:extLst>
              </a:tr>
              <a:tr h="224323">
                <a:tc>
                  <a:txBody>
                    <a:bodyPr/>
                    <a:lstStyle/>
                    <a:p>
                      <a:pPr marL="171450" indent="-171450" algn="l" fontAlgn="b">
                        <a:buFont typeface="Wingdings 3" panose="05040102010807070707" pitchFamily="18" charset="2"/>
                        <a:buChar char="Ê"/>
                      </a:pPr>
                      <a:r>
                        <a:rPr lang="fr-FR" sz="900" u="none" strike="noStrike" dirty="0">
                          <a:effectLst/>
                        </a:rPr>
                        <a:t>Recrutement d’un agent en </a:t>
                      </a:r>
                      <a:r>
                        <a:rPr lang="fr-FR" sz="900" u="sng" strike="noStrike" dirty="0">
                          <a:effectLst/>
                        </a:rPr>
                        <a:t>mobilité interne</a:t>
                      </a:r>
                      <a:r>
                        <a:rPr lang="fr-FR" sz="900" u="none" strike="noStrike" dirty="0">
                          <a:effectLst/>
                        </a:rPr>
                        <a:t> à la collectivité</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ctr"/>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8"/>
                  </a:ext>
                </a:extLst>
              </a:tr>
              <a:tr h="224323">
                <a:tc>
                  <a:txBody>
                    <a:bodyPr/>
                    <a:lstStyle/>
                    <a:p>
                      <a:pPr marL="171450" indent="-171450" algn="l" fontAlgn="b">
                        <a:buFont typeface="Wingdings 3" panose="05040102010807070707" pitchFamily="18" charset="2"/>
                        <a:buChar char="Ê"/>
                      </a:pPr>
                      <a:r>
                        <a:rPr lang="fr-FR" sz="900" u="none" strike="noStrike" dirty="0">
                          <a:effectLst/>
                        </a:rPr>
                        <a:t>Nomination d’un agent </a:t>
                      </a:r>
                      <a:r>
                        <a:rPr lang="fr-FR" sz="900" u="sng" strike="noStrike" dirty="0">
                          <a:effectLst/>
                        </a:rPr>
                        <a:t>lauréat d’un concours</a:t>
                      </a:r>
                      <a:r>
                        <a:rPr lang="fr-FR" sz="900" u="none" strike="noStrike" dirty="0">
                          <a:effectLst/>
                        </a:rPr>
                        <a:t>,</a:t>
                      </a:r>
                      <a:r>
                        <a:rPr lang="fr-FR" sz="900" u="none" strike="noStrike" baseline="0" dirty="0">
                          <a:effectLst/>
                        </a:rPr>
                        <a:t> </a:t>
                      </a:r>
                      <a:r>
                        <a:rPr lang="fr-FR" sz="900" u="none" strike="noStrike" dirty="0">
                          <a:effectLst/>
                        </a:rPr>
                        <a:t>occupant auparavant  le poste en qualité de contractuel</a:t>
                      </a:r>
                      <a:endParaRPr lang="fr-FR" sz="900" b="0"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i="0" u="none" strike="noStrike" dirty="0">
                          <a:solidFill>
                            <a:schemeClr val="dk1"/>
                          </a:solidFill>
                          <a:effectLst/>
                          <a:latin typeface="+mn-l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ctr"/>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9"/>
                  </a:ext>
                </a:extLst>
              </a:tr>
              <a:tr h="224323">
                <a:tc>
                  <a:txBody>
                    <a:bodyPr/>
                    <a:lstStyle/>
                    <a:p>
                      <a:pPr algn="l" fontAlgn="b"/>
                      <a:r>
                        <a:rPr lang="fr-FR" sz="900" b="1" u="sng" strike="noStrike" dirty="0">
                          <a:effectLst/>
                        </a:rPr>
                        <a:t>Recrutement pour un agent en situation de :</a:t>
                      </a:r>
                      <a:endParaRPr lang="fr-FR" sz="900" b="1" i="0" u="sng"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900" b="1" u="none" strike="noStrike" dirty="0">
                          <a:effectLst/>
                        </a:rPr>
                        <a:t> </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fr-FR" sz="900" b="1" u="none" strike="noStrike" dirty="0">
                          <a:effectLst/>
                        </a:rPr>
                        <a:t> </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fr-FR" sz="900" b="1" u="none" strike="noStrike" dirty="0">
                          <a:effectLst/>
                        </a:rPr>
                        <a:t> </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24323">
                <a:tc>
                  <a:txBody>
                    <a:bodyPr/>
                    <a:lstStyle/>
                    <a:p>
                      <a:pPr marL="171450" indent="-171450" algn="l" fontAlgn="b">
                        <a:buFont typeface="Wingdings 3" panose="05040102010807070707" pitchFamily="18" charset="2"/>
                        <a:buChar char="Ê"/>
                      </a:pPr>
                      <a:r>
                        <a:rPr lang="fr-FR" sz="900" u="none" strike="noStrike" dirty="0">
                          <a:solidFill>
                            <a:schemeClr val="tx1"/>
                          </a:solidFill>
                          <a:effectLst/>
                        </a:rPr>
                        <a:t>Détachement de longue durée (égal ou supérieur à 6 mois)</a:t>
                      </a:r>
                      <a:endParaRPr lang="fr-FR" sz="900" b="0"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11"/>
                  </a:ext>
                </a:extLst>
              </a:tr>
              <a:tr h="224323">
                <a:tc>
                  <a:txBody>
                    <a:bodyPr/>
                    <a:lstStyle/>
                    <a:p>
                      <a:pPr marL="171450" indent="-171450" algn="l" fontAlgn="b">
                        <a:buFont typeface="Wingdings 3" panose="05040102010807070707" pitchFamily="18" charset="2"/>
                        <a:buChar char="Ê"/>
                      </a:pPr>
                      <a:r>
                        <a:rPr lang="fr-FR" sz="900" b="0" i="0" u="none" strike="noStrike" dirty="0">
                          <a:solidFill>
                            <a:schemeClr val="tx1"/>
                          </a:solidFill>
                          <a:effectLst/>
                          <a:latin typeface="Calibri"/>
                        </a:rPr>
                        <a:t>Disponibilité : </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12"/>
                  </a:ext>
                </a:extLst>
              </a:tr>
              <a:tr h="224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900" u="none" strike="noStrike" dirty="0">
                          <a:solidFill>
                            <a:schemeClr val="tx1"/>
                          </a:solidFill>
                          <a:effectLst/>
                        </a:rPr>
                        <a:t>1- Disponibilité discrétionnaire (convenances</a:t>
                      </a:r>
                      <a:r>
                        <a:rPr lang="fr-FR" sz="900" u="none" strike="noStrike" baseline="0" dirty="0">
                          <a:solidFill>
                            <a:schemeClr val="tx1"/>
                          </a:solidFill>
                          <a:effectLst/>
                        </a:rPr>
                        <a:t> personnelles, recherches et études, reprise d’une entreprise)</a:t>
                      </a:r>
                      <a:endParaRPr lang="fr-FR" sz="900" b="0"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13"/>
                  </a:ext>
                </a:extLst>
              </a:tr>
              <a:tr h="22432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mn-lt"/>
                        </a:rPr>
                        <a:t>2- Disponibilité de droit supérieure</a:t>
                      </a:r>
                      <a:r>
                        <a:rPr lang="fr-FR" sz="900" b="0" i="0" u="none" strike="noStrike" baseline="0" dirty="0">
                          <a:solidFill>
                            <a:schemeClr val="tx1"/>
                          </a:solidFill>
                          <a:effectLst/>
                          <a:latin typeface="+mn-lt"/>
                        </a:rPr>
                        <a:t> à 6 mois </a:t>
                      </a:r>
                      <a:r>
                        <a:rPr lang="fr-FR" sz="900" b="0" i="0" u="none" strike="noStrike" dirty="0">
                          <a:solidFill>
                            <a:schemeClr val="tx1"/>
                          </a:solidFill>
                          <a:effectLst/>
                          <a:latin typeface="+mn-lt"/>
                        </a:rPr>
                        <a:t>(raisons familiales…)</a:t>
                      </a:r>
                      <a:endParaRPr lang="fr-FR" sz="900" b="0"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14"/>
                  </a:ext>
                </a:extLst>
              </a:tr>
              <a:tr h="224323">
                <a:tc>
                  <a:txBody>
                    <a:bodyPr/>
                    <a:lstStyle/>
                    <a:p>
                      <a:pPr algn="l" fontAlgn="b"/>
                      <a:r>
                        <a:rPr lang="fr-FR" sz="900" b="0" i="0" u="none" strike="noStrike" dirty="0">
                          <a:solidFill>
                            <a:schemeClr val="tx1"/>
                          </a:solidFill>
                          <a:effectLst/>
                          <a:latin typeface="Calibri"/>
                        </a:rPr>
                        <a:t>3- Disponibilité d’office</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i="0" u="none" strike="noStrike" dirty="0">
                          <a:solidFill>
                            <a:srgbClr val="000000"/>
                          </a:solidFill>
                          <a:effectLst/>
                          <a:latin typeface="Calibri"/>
                        </a:rPr>
                        <a:t>X</a:t>
                      </a: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15"/>
                  </a:ext>
                </a:extLst>
              </a:tr>
              <a:tr h="213341">
                <a:tc>
                  <a:txBody>
                    <a:bodyPr/>
                    <a:lstStyle/>
                    <a:p>
                      <a:pPr marL="171450" marR="0" indent="-171450" algn="l" defTabSz="914400" rtl="0" eaLnBrk="1" fontAlgn="b" latinLnBrk="0" hangingPunct="1">
                        <a:lnSpc>
                          <a:spcPct val="100000"/>
                        </a:lnSpc>
                        <a:spcBef>
                          <a:spcPts val="0"/>
                        </a:spcBef>
                        <a:spcAft>
                          <a:spcPts val="0"/>
                        </a:spcAft>
                        <a:buClrTx/>
                        <a:buSzTx/>
                        <a:buFont typeface="Wingdings 3" panose="05040102010807070707" pitchFamily="18" charset="2"/>
                        <a:buChar char="Ê"/>
                        <a:tabLst/>
                        <a:defRPr/>
                      </a:pPr>
                      <a:r>
                        <a:rPr lang="fr-FR" sz="900" u="none" strike="noStrike" dirty="0">
                          <a:effectLst/>
                        </a:rPr>
                        <a:t>Reclassement dans un autre cadre d'emploi</a:t>
                      </a:r>
                      <a:endParaRPr lang="fr-FR" sz="900" b="0" i="0" u="none" strike="noStrike" dirty="0">
                        <a:solidFill>
                          <a:schemeClr val="tx1"/>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X</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fontAlgn="b"/>
                      <a:r>
                        <a:rPr lang="fr-FR" sz="900" b="1" u="none" strike="noStrike" dirty="0">
                          <a:effectLst/>
                        </a:rPr>
                        <a:t>-</a:t>
                      </a:r>
                      <a:endParaRPr lang="fr-FR" sz="900" b="1" i="0" u="none" strike="noStrike" dirty="0">
                        <a:solidFill>
                          <a:srgbClr val="000000"/>
                        </a:solidFill>
                        <a:effectLst/>
                        <a:latin typeface="Calibri"/>
                      </a:endParaRPr>
                    </a:p>
                  </a:txBody>
                  <a:tcPr marL="8584" marR="8584" marT="858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16"/>
                  </a:ext>
                </a:extLst>
              </a:tr>
            </a:tbl>
          </a:graphicData>
        </a:graphic>
      </p:graphicFrame>
      <p:sp>
        <p:nvSpPr>
          <p:cNvPr id="6" name="Zone de texte 2"/>
          <p:cNvSpPr txBox="1">
            <a:spLocks noChangeArrowheads="1"/>
          </p:cNvSpPr>
          <p:nvPr/>
        </p:nvSpPr>
        <p:spPr bwMode="auto">
          <a:xfrm>
            <a:off x="6588224" y="1194083"/>
            <a:ext cx="1872208" cy="293370"/>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900" dirty="0">
                <a:solidFill>
                  <a:srgbClr val="FFFFFF"/>
                </a:solidFill>
                <a:effectLst/>
                <a:latin typeface="Calibri"/>
                <a:ea typeface="Calibri"/>
                <a:cs typeface="Times New Roman"/>
              </a:rPr>
              <a:t>Saisie</a:t>
            </a:r>
            <a:r>
              <a:rPr lang="fr-FR" sz="1100" dirty="0">
                <a:solidFill>
                  <a:srgbClr val="FFFFFF"/>
                </a:solidFill>
                <a:effectLst/>
                <a:latin typeface="Calibri"/>
                <a:ea typeface="Calibri"/>
                <a:cs typeface="Times New Roman"/>
              </a:rPr>
              <a:t> site Emploi Territorial</a:t>
            </a:r>
            <a:endParaRPr lang="fr-FR" sz="1100" dirty="0">
              <a:effectLst/>
              <a:latin typeface="Calibri"/>
              <a:ea typeface="Calibri"/>
              <a:cs typeface="Times New Roman"/>
            </a:endParaRPr>
          </a:p>
        </p:txBody>
      </p:sp>
      <p:sp>
        <p:nvSpPr>
          <p:cNvPr id="3" name="ZoneTexte 2"/>
          <p:cNvSpPr txBox="1"/>
          <p:nvPr/>
        </p:nvSpPr>
        <p:spPr>
          <a:xfrm>
            <a:off x="5986268" y="4293096"/>
            <a:ext cx="3076120" cy="184666"/>
          </a:xfrm>
          <a:prstGeom prst="rect">
            <a:avLst/>
          </a:prstGeom>
          <a:noFill/>
        </p:spPr>
        <p:txBody>
          <a:bodyPr wrap="square" rtlCol="0">
            <a:spAutoFit/>
          </a:bodyPr>
          <a:lstStyle/>
          <a:p>
            <a:pPr algn="ctr"/>
            <a:r>
              <a:rPr lang="fr-FR" sz="600" dirty="0"/>
              <a:t>*Modification de la procédure suite à  l’article 24 de la loi du 6 août 2019</a:t>
            </a:r>
          </a:p>
        </p:txBody>
      </p:sp>
      <p:sp>
        <p:nvSpPr>
          <p:cNvPr id="5" name="Espace réservé de la date 2">
            <a:extLst>
              <a:ext uri="{FF2B5EF4-FFF2-40B4-BE49-F238E27FC236}">
                <a16:creationId xmlns:a16="http://schemas.microsoft.com/office/drawing/2014/main" id="{61CF2DEC-CC85-1E74-7A6D-95CC103A5BD4}"/>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2272470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8108" y="1340768"/>
            <a:ext cx="8686379" cy="4995214"/>
          </a:xfrm>
          <a:prstGeom prst="rect">
            <a:avLst/>
          </a:prstGeom>
        </p:spPr>
        <p:txBody>
          <a:bodyPr wrap="square">
            <a:spAutoFit/>
          </a:bodyPr>
          <a:lstStyle/>
          <a:p>
            <a:pPr algn="ctr">
              <a:spcBef>
                <a:spcPct val="20000"/>
              </a:spcBef>
            </a:pPr>
            <a:endParaRPr lang="fr-FR" sz="2000" b="1" dirty="0">
              <a:solidFill>
                <a:srgbClr val="00B050"/>
              </a:solidFill>
              <a:latin typeface="Arial" pitchFamily="34" charset="0"/>
              <a:cs typeface="Arial" pitchFamily="34" charset="0"/>
            </a:endParaRPr>
          </a:p>
          <a:p>
            <a:r>
              <a:rPr lang="fr-FR" sz="2800" b="1" dirty="0">
                <a:solidFill>
                  <a:prstClr val="black"/>
                </a:solidFill>
              </a:rPr>
              <a:t>	</a:t>
            </a:r>
            <a:r>
              <a:rPr lang="fr-FR" sz="2400" b="1" dirty="0">
                <a:solidFill>
                  <a:srgbClr val="FF0000"/>
                </a:solidFill>
                <a:cs typeface="Arial" panose="020B0604020202020204" pitchFamily="34" charset="0"/>
              </a:rPr>
              <a:t>Dans quels cas ne pas saisir de déclaration de </a:t>
            </a:r>
          </a:p>
          <a:p>
            <a:r>
              <a:rPr lang="fr-FR" sz="2400" b="1" dirty="0">
                <a:solidFill>
                  <a:srgbClr val="FF0000"/>
                </a:solidFill>
                <a:cs typeface="Arial" panose="020B0604020202020204" pitchFamily="34" charset="0"/>
              </a:rPr>
              <a:t>	vacance </a:t>
            </a:r>
            <a:r>
              <a:rPr lang="fr-FR" sz="2400" b="1" dirty="0">
                <a:solidFill>
                  <a:srgbClr val="FF0000"/>
                </a:solidFill>
              </a:rPr>
              <a:t>:</a:t>
            </a:r>
          </a:p>
          <a:p>
            <a:endParaRPr lang="fr-FR" sz="1000" dirty="0">
              <a:solidFill>
                <a:prstClr val="black"/>
              </a:solidFill>
            </a:endParaRPr>
          </a:p>
          <a:p>
            <a:pPr algn="just">
              <a:spcAft>
                <a:spcPts val="600"/>
              </a:spcAft>
            </a:pPr>
            <a:r>
              <a:rPr lang="fr-FR" sz="2000" dirty="0">
                <a:solidFill>
                  <a:prstClr val="black"/>
                </a:solidFill>
              </a:rPr>
              <a:t>- Pour les avancements de grade depuis la loi du 12 mars 2012</a:t>
            </a:r>
          </a:p>
          <a:p>
            <a:pPr algn="just">
              <a:spcAft>
                <a:spcPts val="600"/>
              </a:spcAft>
            </a:pPr>
            <a:r>
              <a:rPr lang="fr-FR" sz="2000" dirty="0">
                <a:solidFill>
                  <a:prstClr val="black"/>
                </a:solidFill>
              </a:rPr>
              <a:t>- P</a:t>
            </a:r>
            <a:r>
              <a:rPr lang="fr-FR" sz="2000" dirty="0"/>
              <a:t>our les accroissements temporaires et saisonniers d’activité</a:t>
            </a:r>
          </a:p>
          <a:p>
            <a:pPr>
              <a:spcAft>
                <a:spcPts val="600"/>
              </a:spcAft>
            </a:pPr>
            <a:r>
              <a:rPr lang="fr-FR" sz="2000" dirty="0"/>
              <a:t>- Pour le remplacement d’un titulaire ou d’un agent public sur un emploi permanent temporairement indisponible (L 332-13) </a:t>
            </a:r>
          </a:p>
          <a:p>
            <a:pPr algn="just">
              <a:spcAft>
                <a:spcPts val="600"/>
              </a:spcAft>
            </a:pPr>
            <a:r>
              <a:rPr lang="fr-FR" sz="2000" dirty="0"/>
              <a:t>- En cas de détachement inférieur à 6 mois</a:t>
            </a:r>
          </a:p>
          <a:p>
            <a:pPr algn="just">
              <a:spcAft>
                <a:spcPts val="600"/>
              </a:spcAft>
            </a:pPr>
            <a:r>
              <a:rPr lang="fr-FR" sz="2000" dirty="0"/>
              <a:t>- En cas de disponibilité de moins de 6 mois pour raisons familiales ou d’office à l’expiration des droits statutaires à congés de maladie </a:t>
            </a:r>
          </a:p>
          <a:p>
            <a:pPr algn="just">
              <a:spcAft>
                <a:spcPts val="600"/>
              </a:spcAft>
            </a:pPr>
            <a:r>
              <a:rPr lang="fr-FR" sz="2000" dirty="0"/>
              <a:t>- En cas de suspension dans l’attente de la saisine du Conseil de Discipline </a:t>
            </a:r>
          </a:p>
          <a:p>
            <a:pPr algn="just">
              <a:spcAft>
                <a:spcPts val="600"/>
              </a:spcAft>
            </a:pPr>
            <a:r>
              <a:rPr lang="fr-FR" sz="2000" dirty="0"/>
              <a:t>- Pour les emplois de collaborateurs de cabinet</a:t>
            </a:r>
            <a:endParaRPr lang="fr-FR" dirty="0">
              <a:latin typeface="Arial" pitchFamily="34" charset="0"/>
              <a:cs typeface="Arial" pitchFamily="34" charset="0"/>
            </a:endParaRPr>
          </a:p>
          <a:p>
            <a:pPr algn="ctr">
              <a:spcBef>
                <a:spcPct val="20000"/>
              </a:spcBef>
            </a:pPr>
            <a:endParaRPr lang="fr-FR" dirty="0">
              <a:solidFill>
                <a:prstClr val="black"/>
              </a:solidFill>
              <a:latin typeface="Arial" pitchFamily="34" charset="0"/>
              <a:cs typeface="Arial" pitchFamily="34" charset="0"/>
            </a:endParaRPr>
          </a:p>
        </p:txBody>
      </p:sp>
      <p:sp>
        <p:nvSpPr>
          <p:cNvPr id="7" name="Triangle isocèle 6"/>
          <p:cNvSpPr/>
          <p:nvPr/>
        </p:nvSpPr>
        <p:spPr>
          <a:xfrm>
            <a:off x="395536" y="1484784"/>
            <a:ext cx="792088" cy="936104"/>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a:t>
            </a:r>
          </a:p>
        </p:txBody>
      </p:sp>
      <p:sp>
        <p:nvSpPr>
          <p:cNvPr id="3" name="ZoneTexte 2"/>
          <p:cNvSpPr txBox="1"/>
          <p:nvPr/>
        </p:nvSpPr>
        <p:spPr>
          <a:xfrm>
            <a:off x="656767" y="1772816"/>
            <a:ext cx="304892" cy="523220"/>
          </a:xfrm>
          <a:prstGeom prst="rect">
            <a:avLst/>
          </a:prstGeom>
          <a:noFill/>
        </p:spPr>
        <p:txBody>
          <a:bodyPr wrap="none" rtlCol="0">
            <a:spAutoFit/>
          </a:bodyPr>
          <a:lstStyle/>
          <a:p>
            <a:r>
              <a:rPr lang="fr-FR" sz="2800" b="1" dirty="0">
                <a:solidFill>
                  <a:prstClr val="black"/>
                </a:solidFill>
                <a:latin typeface="Arial" panose="020B0604020202020204" pitchFamily="34" charset="0"/>
                <a:cs typeface="Arial" panose="020B0604020202020204" pitchFamily="34" charset="0"/>
              </a:rPr>
              <a:t>!</a:t>
            </a:r>
          </a:p>
        </p:txBody>
      </p:sp>
      <p:sp>
        <p:nvSpPr>
          <p:cNvPr id="2" name="Espace réservé de la date 2">
            <a:extLst>
              <a:ext uri="{FF2B5EF4-FFF2-40B4-BE49-F238E27FC236}">
                <a16:creationId xmlns:a16="http://schemas.microsoft.com/office/drawing/2014/main" id="{B23F1718-B2EB-DE9B-4622-94967410C0B1}"/>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3301006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614128" y="2274838"/>
            <a:ext cx="5915744" cy="2308324"/>
          </a:xfrm>
          <a:prstGeom prst="rect">
            <a:avLst/>
          </a:prstGeom>
          <a:noFill/>
        </p:spPr>
        <p:txBody>
          <a:bodyPr wrap="square" rtlCol="0">
            <a:spAutoFit/>
          </a:bodyPr>
          <a:lstStyle/>
          <a:p>
            <a:pPr marL="571500" indent="-571500">
              <a:buFont typeface="Wingdings" panose="05000000000000000000" pitchFamily="2" charset="2"/>
              <a:buChar char="ü"/>
            </a:pPr>
            <a:r>
              <a:rPr lang="fr-FR" sz="3600" b="1" dirty="0">
                <a:solidFill>
                  <a:srgbClr val="232C58"/>
                </a:solidFill>
                <a:latin typeface="Futura LT" panose="02000503000000000000"/>
                <a:cs typeface="Arial" panose="020B0604020202020204" pitchFamily="34" charset="0"/>
              </a:rPr>
              <a:t>Zoom sur le recrutement des contractuels</a:t>
            </a:r>
            <a:br>
              <a:rPr lang="fr-FR" sz="3600" b="1" dirty="0">
                <a:solidFill>
                  <a:srgbClr val="232C58"/>
                </a:solidFill>
                <a:latin typeface="Futura LT" panose="02000503000000000000"/>
              </a:rPr>
            </a:br>
            <a:endParaRPr lang="fr-FR" sz="3600" b="1" dirty="0">
              <a:solidFill>
                <a:srgbClr val="232C58"/>
              </a:solidFill>
              <a:latin typeface="Futura LT" panose="02000503000000000000"/>
            </a:endParaRPr>
          </a:p>
        </p:txBody>
      </p:sp>
    </p:spTree>
    <p:extLst>
      <p:ext uri="{BB962C8B-B14F-4D97-AF65-F5344CB8AC3E}">
        <p14:creationId xmlns:p14="http://schemas.microsoft.com/office/powerpoint/2010/main" val="3955827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179512" y="1150236"/>
            <a:ext cx="8784975" cy="3652150"/>
          </a:xfrm>
          <a:ln w="19050">
            <a:noFill/>
          </a:ln>
        </p:spPr>
        <p:txBody>
          <a:bodyPr>
            <a:normAutofit fontScale="92500" lnSpcReduction="10000"/>
          </a:bodyPr>
          <a:lstStyle/>
          <a:p>
            <a:pPr marL="0" indent="0" algn="ctr">
              <a:buNone/>
            </a:pPr>
            <a:endParaRPr lang="fr-FR" sz="1600" b="1" u="sng" dirty="0">
              <a:solidFill>
                <a:schemeClr val="tx1">
                  <a:lumMod val="95000"/>
                  <a:lumOff val="5000"/>
                </a:schemeClr>
              </a:solidFill>
              <a:latin typeface="Arial" panose="020B0604020202020204" pitchFamily="34" charset="0"/>
              <a:ea typeface="Times New Roman"/>
              <a:cs typeface="Arial" panose="020B0604020202020204" pitchFamily="34" charset="0"/>
            </a:endParaRPr>
          </a:p>
          <a:p>
            <a:pPr marL="0" indent="0" algn="ctr">
              <a:buNone/>
            </a:pPr>
            <a:r>
              <a:rPr lang="fr-FR" sz="3000" b="1" u="sng" dirty="0">
                <a:solidFill>
                  <a:schemeClr val="accent6"/>
                </a:solidFill>
                <a:latin typeface="+mj-lt"/>
                <a:ea typeface="Times New Roman"/>
                <a:cs typeface="Arial" panose="020B0604020202020204" pitchFamily="34" charset="0"/>
              </a:rPr>
              <a:t>Le besoin non permanent</a:t>
            </a:r>
          </a:p>
          <a:p>
            <a:pPr marL="0" indent="0" algn="ctr">
              <a:buNone/>
            </a:pPr>
            <a:endParaRPr lang="fr-FR" sz="1400" b="1" dirty="0">
              <a:solidFill>
                <a:srgbClr val="7030A0"/>
              </a:solidFill>
              <a:latin typeface="Arial" panose="020B0604020202020204" pitchFamily="34" charset="0"/>
              <a:ea typeface="Times New Roman"/>
              <a:cs typeface="Arial" panose="020B0604020202020204" pitchFamily="34" charset="0"/>
            </a:endParaRPr>
          </a:p>
          <a:p>
            <a:pPr marL="0" indent="0" algn="just">
              <a:buNone/>
            </a:pPr>
            <a:r>
              <a:rPr lang="fr-FR" sz="1400" dirty="0">
                <a:cs typeface="Arial" panose="020B0604020202020204" pitchFamily="34" charset="0"/>
              </a:rPr>
              <a:t>Ce type de recrutement est possible dans toutes les catégories d’emploi :</a:t>
            </a:r>
          </a:p>
          <a:p>
            <a:pPr marL="0" indent="0">
              <a:buNone/>
            </a:pPr>
            <a:endParaRPr lang="fr-FR" sz="1400" dirty="0">
              <a:cs typeface="Arial" panose="020B0604020202020204" pitchFamily="34" charset="0"/>
            </a:endParaRPr>
          </a:p>
          <a:p>
            <a:pPr algn="just"/>
            <a:r>
              <a:rPr lang="fr-FR" sz="1400" b="1" dirty="0">
                <a:cs typeface="Arial" panose="020B0604020202020204" pitchFamily="34" charset="0"/>
              </a:rPr>
              <a:t>Accroissement temporaire d’activité </a:t>
            </a:r>
            <a:r>
              <a:rPr lang="fr-FR" sz="1400" dirty="0">
                <a:cs typeface="Arial" panose="020B0604020202020204" pitchFamily="34" charset="0"/>
              </a:rPr>
              <a:t>: CDD de 12 mois sur une même période de 18 mois consécutifs</a:t>
            </a:r>
          </a:p>
          <a:p>
            <a:pPr algn="just"/>
            <a:endParaRPr lang="fr-FR" sz="1400" dirty="0">
              <a:cs typeface="Arial" panose="020B0604020202020204" pitchFamily="34" charset="0"/>
            </a:endParaRPr>
          </a:p>
          <a:p>
            <a:pPr algn="just"/>
            <a:r>
              <a:rPr lang="fr-FR" sz="1400" b="1" dirty="0">
                <a:cs typeface="Arial" panose="020B0604020202020204" pitchFamily="34" charset="0"/>
              </a:rPr>
              <a:t>Accroissement saisonnier d’activité </a:t>
            </a:r>
            <a:r>
              <a:rPr lang="fr-FR" sz="1400" dirty="0">
                <a:cs typeface="Arial" panose="020B0604020202020204" pitchFamily="34" charset="0"/>
              </a:rPr>
              <a:t>: CDD de 6 mois sur une même période de 12 mois consécutifs</a:t>
            </a:r>
          </a:p>
          <a:p>
            <a:pPr algn="just"/>
            <a:endParaRPr lang="fr-FR" sz="1400" dirty="0">
              <a:cs typeface="Arial" panose="020B0604020202020204" pitchFamily="34" charset="0"/>
            </a:endParaRPr>
          </a:p>
          <a:p>
            <a:pPr algn="just"/>
            <a:r>
              <a:rPr lang="fr-FR" sz="1400" dirty="0"/>
              <a:t>Dans le cadre du </a:t>
            </a:r>
            <a:r>
              <a:rPr lang="fr-FR" sz="1400" b="1" dirty="0"/>
              <a:t>remplacement temporaire de fonctionnaires ou d’agents publics </a:t>
            </a:r>
            <a:r>
              <a:rPr lang="fr-FR" sz="1400" i="1" dirty="0"/>
              <a:t>/ durée en fonction de l’absence de l’agent (L 332-13)</a:t>
            </a:r>
            <a:endParaRPr lang="fr-FR" sz="1400" dirty="0">
              <a:cs typeface="Arial" panose="020B0604020202020204" pitchFamily="34" charset="0"/>
            </a:endParaRPr>
          </a:p>
          <a:p>
            <a:pPr marL="0" indent="0" algn="just">
              <a:buNone/>
            </a:pPr>
            <a:endParaRPr lang="fr-FR" sz="1400" dirty="0">
              <a:cs typeface="Arial" panose="020B0604020202020204" pitchFamily="34" charset="0"/>
            </a:endParaRPr>
          </a:p>
          <a:p>
            <a:pPr marL="0" indent="0" algn="just">
              <a:buNone/>
            </a:pPr>
            <a:r>
              <a:rPr lang="fr-FR" sz="1600" b="1" dirty="0">
                <a:solidFill>
                  <a:schemeClr val="accent6">
                    <a:lumMod val="50000"/>
                  </a:schemeClr>
                </a:solidFill>
                <a:ea typeface="Times New Roman"/>
                <a:cs typeface="Arial" panose="020B0604020202020204" pitchFamily="34" charset="0"/>
              </a:rPr>
              <a:t> 	</a:t>
            </a:r>
            <a:r>
              <a:rPr lang="fr-FR" sz="1600" b="1" dirty="0">
                <a:solidFill>
                  <a:srgbClr val="FF0000"/>
                </a:solidFill>
                <a:ea typeface="Times New Roman"/>
                <a:cs typeface="Arial" panose="020B0604020202020204" pitchFamily="34" charset="0"/>
              </a:rPr>
              <a:t>Une délibération est à prendre par l’organe délibérant,</a:t>
            </a:r>
          </a:p>
          <a:p>
            <a:pPr marL="0" indent="0" algn="just">
              <a:buNone/>
            </a:pPr>
            <a:r>
              <a:rPr lang="fr-FR" sz="1600" b="1" dirty="0">
                <a:solidFill>
                  <a:srgbClr val="FF0000"/>
                </a:solidFill>
                <a:ea typeface="Times New Roman"/>
                <a:cs typeface="Arial" panose="020B0604020202020204" pitchFamily="34" charset="0"/>
              </a:rPr>
              <a:t>	Le recours à des agents contractuels est toujours règlementé qu’il s’agit d’un emploi permanent 	ou d’un emploi temporaire</a:t>
            </a:r>
          </a:p>
          <a:p>
            <a:pPr marL="0" indent="0" algn="just">
              <a:buNone/>
            </a:pPr>
            <a:endParaRPr lang="fr-FR" sz="1600" b="1" dirty="0">
              <a:solidFill>
                <a:schemeClr val="accent6">
                  <a:lumMod val="50000"/>
                </a:schemeClr>
              </a:solidFill>
              <a:latin typeface="Arial" panose="020B0604020202020204" pitchFamily="34" charset="0"/>
              <a:ea typeface="Times New Roman"/>
              <a:cs typeface="Arial" panose="020B0604020202020204" pitchFamily="34" charset="0"/>
            </a:endParaRPr>
          </a:p>
          <a:p>
            <a:endParaRPr lang="fr-FR" sz="1600" dirty="0">
              <a:solidFill>
                <a:schemeClr val="accent6">
                  <a:lumMod val="50000"/>
                </a:schemeClr>
              </a:solidFill>
              <a:latin typeface="Arial" panose="020B0604020202020204" pitchFamily="34" charset="0"/>
              <a:cs typeface="Arial" panose="020B0604020202020204" pitchFamily="34" charset="0"/>
            </a:endParaRPr>
          </a:p>
        </p:txBody>
      </p:sp>
      <p:sp>
        <p:nvSpPr>
          <p:cNvPr id="9" name="Rectangle 8"/>
          <p:cNvSpPr/>
          <p:nvPr/>
        </p:nvSpPr>
        <p:spPr>
          <a:xfrm>
            <a:off x="278108" y="1340768"/>
            <a:ext cx="8686379" cy="3465564"/>
          </a:xfrm>
          <a:prstGeom prst="rect">
            <a:avLst/>
          </a:prstGeom>
        </p:spPr>
        <p:txBody>
          <a:bodyPr wrap="square">
            <a:spAutoFit/>
          </a:bodyPr>
          <a:lstStyle/>
          <a:p>
            <a:pPr lvl="0" algn="ctr">
              <a:spcBef>
                <a:spcPct val="20000"/>
              </a:spcBef>
            </a:pPr>
            <a:endParaRPr lang="fr-FR" sz="2000" b="1" dirty="0">
              <a:solidFill>
                <a:srgbClr val="00B050"/>
              </a:solidFill>
              <a:latin typeface="Arial" pitchFamily="34" charset="0"/>
              <a:cs typeface="Arial" pitchFamily="34" charset="0"/>
            </a:endParaRPr>
          </a:p>
          <a:p>
            <a:pPr lvl="0" algn="ctr">
              <a:spcBef>
                <a:spcPct val="20000"/>
              </a:spcBef>
            </a:pPr>
            <a:endParaRPr lang="fr-FR" sz="2000" b="1" dirty="0">
              <a:solidFill>
                <a:srgbClr val="00B050"/>
              </a:solidFill>
              <a:latin typeface="Arial" pitchFamily="34" charset="0"/>
              <a:cs typeface="Arial" pitchFamily="34" charset="0"/>
            </a:endParaRPr>
          </a:p>
          <a:p>
            <a:pPr lvl="0" algn="ctr">
              <a:spcBef>
                <a:spcPct val="20000"/>
              </a:spcBef>
            </a:pPr>
            <a:endParaRPr lang="fr-FR" sz="2000" b="1" dirty="0">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p:txBody>
      </p:sp>
      <p:sp>
        <p:nvSpPr>
          <p:cNvPr id="10" name="Triangle isocèle 9"/>
          <p:cNvSpPr/>
          <p:nvPr/>
        </p:nvSpPr>
        <p:spPr>
          <a:xfrm>
            <a:off x="611560" y="4110341"/>
            <a:ext cx="432048" cy="480079"/>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a:t>
            </a:r>
          </a:p>
        </p:txBody>
      </p:sp>
      <p:sp>
        <p:nvSpPr>
          <p:cNvPr id="7" name="ZoneTexte 6"/>
          <p:cNvSpPr txBox="1"/>
          <p:nvPr/>
        </p:nvSpPr>
        <p:spPr>
          <a:xfrm>
            <a:off x="683568" y="4221088"/>
            <a:ext cx="288032" cy="369332"/>
          </a:xfrm>
          <a:prstGeom prst="rect">
            <a:avLst/>
          </a:prstGeom>
          <a:noFill/>
        </p:spPr>
        <p:txBody>
          <a:bodyPr wrap="square" rtlCol="0">
            <a:spAutoFit/>
          </a:bodyPr>
          <a:lstStyle/>
          <a:p>
            <a:r>
              <a:rPr lang="fr-FR"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 name="Espace réservé de la date 2">
            <a:extLst>
              <a:ext uri="{FF2B5EF4-FFF2-40B4-BE49-F238E27FC236}">
                <a16:creationId xmlns:a16="http://schemas.microsoft.com/office/drawing/2014/main" id="{016145D2-F378-D7D2-C0C8-933FDC62216D}"/>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4194914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4294967295"/>
          </p:nvPr>
        </p:nvSpPr>
        <p:spPr>
          <a:xfrm>
            <a:off x="179513" y="764703"/>
            <a:ext cx="8784975" cy="5760641"/>
          </a:xfrm>
          <a:ln w="19050">
            <a:noFill/>
          </a:ln>
        </p:spPr>
        <p:txBody>
          <a:bodyPr>
            <a:normAutofit fontScale="85000" lnSpcReduction="20000"/>
          </a:bodyPr>
          <a:lstStyle/>
          <a:p>
            <a:pPr marL="0" indent="0" algn="ctr">
              <a:buNone/>
            </a:pPr>
            <a:r>
              <a:rPr lang="fr-FR" sz="2800" b="1" u="sng" dirty="0">
                <a:solidFill>
                  <a:schemeClr val="accent6"/>
                </a:solidFill>
                <a:latin typeface="+mj-lt"/>
                <a:ea typeface="Times New Roman"/>
                <a:cs typeface="Arial" panose="020B0604020202020204" pitchFamily="34" charset="0"/>
              </a:rPr>
              <a:t>Pour un besoin permanent</a:t>
            </a:r>
          </a:p>
          <a:p>
            <a:pPr marL="0" indent="0" algn="ctr">
              <a:buNone/>
            </a:pPr>
            <a:endParaRPr lang="fr-FR" sz="1600" b="1" dirty="0">
              <a:latin typeface="Arial" panose="020B0604020202020204" pitchFamily="34" charset="0"/>
              <a:ea typeface="Times New Roman"/>
            </a:endParaRPr>
          </a:p>
          <a:p>
            <a:pPr marL="0" indent="0">
              <a:buNone/>
            </a:pPr>
            <a:r>
              <a:rPr lang="fr-FR" sz="1600" b="1" u="sng" dirty="0">
                <a:solidFill>
                  <a:srgbClr val="FF0000"/>
                </a:solidFill>
                <a:latin typeface="+mj-lt"/>
                <a:ea typeface="Times New Roman"/>
              </a:rPr>
              <a:t>Rappel</a:t>
            </a:r>
            <a:r>
              <a:rPr lang="fr-FR" sz="1600" b="1" dirty="0">
                <a:solidFill>
                  <a:srgbClr val="FF0000"/>
                </a:solidFill>
                <a:latin typeface="+mj-lt"/>
                <a:ea typeface="Times New Roman"/>
              </a:rPr>
              <a:t> :</a:t>
            </a:r>
            <a:r>
              <a:rPr lang="fr-FR" sz="1600" b="1" dirty="0">
                <a:latin typeface="+mj-lt"/>
                <a:ea typeface="Times New Roman"/>
              </a:rPr>
              <a:t> Les postes permanents ont vocation à être pourvus par des fonctionnaires. Le recours à des agents contractuels reste l'exception et est envisageable :</a:t>
            </a:r>
          </a:p>
          <a:p>
            <a:pPr marL="0" indent="0">
              <a:buNone/>
            </a:pPr>
            <a:endParaRPr lang="fr-FR" sz="600" b="1" dirty="0">
              <a:latin typeface="+mj-lt"/>
              <a:ea typeface="Times New Roman"/>
            </a:endParaRPr>
          </a:p>
          <a:p>
            <a:pPr marL="0" indent="0">
              <a:buNone/>
            </a:pPr>
            <a:endParaRPr lang="fr-FR" sz="800" i="1" dirty="0">
              <a:latin typeface="+mj-lt"/>
            </a:endParaRPr>
          </a:p>
          <a:p>
            <a:pPr marL="457200" indent="-457200">
              <a:lnSpc>
                <a:spcPct val="110000"/>
              </a:lnSpc>
              <a:spcAft>
                <a:spcPts val="1200"/>
              </a:spcAft>
            </a:pPr>
            <a:r>
              <a:rPr lang="fr-FR" sz="1600" dirty="0">
                <a:latin typeface="+mj-lt"/>
              </a:rPr>
              <a:t>Lorsque la recherche de fonctionnaire est restée infructueuse </a:t>
            </a:r>
            <a:r>
              <a:rPr lang="fr-FR" sz="1600" i="1" dirty="0">
                <a:latin typeface="+mj-lt"/>
              </a:rPr>
              <a:t>/ durée 1 an renouvelable une fois (L 332-14 du CGFP)</a:t>
            </a:r>
          </a:p>
          <a:p>
            <a:pPr marL="457200" indent="-457200"/>
            <a:r>
              <a:rPr lang="fr-FR" sz="1600" dirty="0">
                <a:latin typeface="+mj-lt"/>
              </a:rPr>
              <a:t>Pour le recrutement des personnes reconnues travailleurs handicapés  / </a:t>
            </a:r>
            <a:r>
              <a:rPr lang="fr-FR" sz="1600" i="1" dirty="0">
                <a:latin typeface="+mj-lt"/>
              </a:rPr>
              <a:t>1 an renouvelable une fois avec vocation à titularisation (L 352-4 / L 352-5 du CGFP)	</a:t>
            </a:r>
          </a:p>
          <a:p>
            <a:pPr marL="0" indent="0" algn="ctr">
              <a:buNone/>
            </a:pPr>
            <a:r>
              <a:rPr lang="fr-FR" sz="1600" b="1" dirty="0">
                <a:ea typeface="Times New Roman"/>
                <a:cs typeface="Arial" panose="020B0604020202020204" pitchFamily="34" charset="0"/>
              </a:rPr>
              <a:t>************</a:t>
            </a:r>
          </a:p>
          <a:p>
            <a:pPr marL="0" indent="0">
              <a:buNone/>
            </a:pPr>
            <a:r>
              <a:rPr lang="fr-FR" sz="1600" b="1" dirty="0">
                <a:ea typeface="Times New Roman"/>
                <a:cs typeface="Arial" panose="020B0604020202020204" pitchFamily="34" charset="0"/>
              </a:rPr>
              <a:t>Cas particuliers :</a:t>
            </a:r>
          </a:p>
          <a:p>
            <a:pPr marL="0" indent="0">
              <a:buNone/>
            </a:pPr>
            <a:endParaRPr lang="fr-FR" sz="1600" b="1" dirty="0">
              <a:ea typeface="Times New Roman"/>
              <a:cs typeface="Arial" panose="020B0604020202020204" pitchFamily="34" charset="0"/>
            </a:endParaRPr>
          </a:p>
          <a:p>
            <a:pPr>
              <a:spcBef>
                <a:spcPts val="200"/>
              </a:spcBef>
              <a:spcAft>
                <a:spcPts val="400"/>
              </a:spcAft>
            </a:pPr>
            <a:r>
              <a:rPr lang="fr-FR" sz="1600" dirty="0">
                <a:cs typeface="Arial" panose="020B0604020202020204" pitchFamily="34" charset="0"/>
              </a:rPr>
              <a:t>Lorsqu’il n’existe </a:t>
            </a:r>
            <a:r>
              <a:rPr lang="fr-FR" sz="1600" b="1" dirty="0">
                <a:cs typeface="Arial" panose="020B0604020202020204" pitchFamily="34" charset="0"/>
              </a:rPr>
              <a:t>pas de cadre d’emploi </a:t>
            </a:r>
            <a:r>
              <a:rPr lang="fr-FR" sz="1600" dirty="0">
                <a:cs typeface="Arial" panose="020B0604020202020204" pitchFamily="34" charset="0"/>
              </a:rPr>
              <a:t>de fonctionnaire susceptible d’assurer les fonctions correspondantes</a:t>
            </a:r>
          </a:p>
          <a:p>
            <a:pPr>
              <a:spcBef>
                <a:spcPts val="200"/>
              </a:spcBef>
              <a:spcAft>
                <a:spcPts val="400"/>
              </a:spcAft>
            </a:pPr>
            <a:r>
              <a:rPr lang="fr-FR" sz="1600" dirty="0">
                <a:cs typeface="Arial" panose="020B0604020202020204" pitchFamily="34" charset="0"/>
              </a:rPr>
              <a:t>Pour les </a:t>
            </a:r>
            <a:r>
              <a:rPr lang="fr-FR" sz="1600" b="1" dirty="0">
                <a:cs typeface="Arial" panose="020B0604020202020204" pitchFamily="34" charset="0"/>
              </a:rPr>
              <a:t>emploi de catégorie A </a:t>
            </a:r>
            <a:r>
              <a:rPr lang="fr-FR" sz="1600" dirty="0">
                <a:cs typeface="Arial" panose="020B0604020202020204" pitchFamily="34" charset="0"/>
              </a:rPr>
              <a:t>lorsque les besoins du service ou la nature des fonctions le justifient</a:t>
            </a:r>
          </a:p>
          <a:p>
            <a:pPr>
              <a:spcBef>
                <a:spcPts val="200"/>
              </a:spcBef>
              <a:spcAft>
                <a:spcPts val="400"/>
              </a:spcAft>
            </a:pPr>
            <a:r>
              <a:rPr lang="fr-FR" sz="1600" dirty="0">
                <a:cs typeface="Arial" panose="020B0604020202020204" pitchFamily="34" charset="0"/>
              </a:rPr>
              <a:t>Pour les communes de moins de 1000 habitants ou les groupements composés de communes dont la population moyenne est inférieure à 1000 habitants :</a:t>
            </a:r>
          </a:p>
          <a:p>
            <a:pPr marL="800100">
              <a:spcBef>
                <a:spcPts val="200"/>
              </a:spcBef>
              <a:spcAft>
                <a:spcPts val="400"/>
              </a:spcAft>
              <a:buFont typeface="Wingdings" panose="05000000000000000000" pitchFamily="2" charset="2"/>
              <a:buChar char="ü"/>
            </a:pPr>
            <a:r>
              <a:rPr lang="fr-FR" sz="1600" b="1" dirty="0">
                <a:cs typeface="Arial" panose="020B0604020202020204" pitchFamily="34" charset="0"/>
              </a:rPr>
              <a:t>secrétaire ou secrétaire de mairie</a:t>
            </a:r>
          </a:p>
          <a:p>
            <a:pPr marL="800100">
              <a:spcBef>
                <a:spcPts val="200"/>
              </a:spcBef>
              <a:spcAft>
                <a:spcPts val="400"/>
              </a:spcAft>
              <a:buFont typeface="Wingdings" panose="05000000000000000000" pitchFamily="2" charset="2"/>
              <a:buChar char="ü"/>
            </a:pPr>
            <a:r>
              <a:rPr lang="fr-FR" sz="1600" dirty="0">
                <a:cs typeface="Arial" panose="020B0604020202020204" pitchFamily="34" charset="0"/>
              </a:rPr>
              <a:t>Les </a:t>
            </a:r>
            <a:r>
              <a:rPr lang="fr-FR" sz="1600" b="1" dirty="0">
                <a:cs typeface="Arial" panose="020B0604020202020204" pitchFamily="34" charset="0"/>
              </a:rPr>
              <a:t>emplois à temps non complet </a:t>
            </a:r>
            <a:r>
              <a:rPr lang="fr-FR" sz="1600" u="sng" dirty="0">
                <a:cs typeface="Arial" panose="020B0604020202020204" pitchFamily="34" charset="0"/>
              </a:rPr>
              <a:t>inférieurs</a:t>
            </a:r>
            <a:r>
              <a:rPr lang="fr-FR" sz="1600" dirty="0">
                <a:cs typeface="Arial" panose="020B0604020202020204" pitchFamily="34" charset="0"/>
              </a:rPr>
              <a:t> à 17h30 hebdo</a:t>
            </a:r>
          </a:p>
          <a:p>
            <a:pPr marL="457200" indent="0">
              <a:spcBef>
                <a:spcPts val="200"/>
              </a:spcBef>
              <a:spcAft>
                <a:spcPts val="400"/>
              </a:spcAft>
              <a:buNone/>
            </a:pPr>
            <a:endParaRPr lang="fr-FR" sz="1600" dirty="0">
              <a:cs typeface="Arial" panose="020B0604020202020204" pitchFamily="34" charset="0"/>
            </a:endParaRPr>
          </a:p>
          <a:p>
            <a:pPr marL="357188">
              <a:spcBef>
                <a:spcPts val="200"/>
              </a:spcBef>
            </a:pPr>
            <a:r>
              <a:rPr lang="fr-FR" sz="1600" dirty="0">
                <a:cs typeface="Arial" panose="020B0604020202020204" pitchFamily="34" charset="0"/>
              </a:rPr>
              <a:t>Pour un emploi dont la </a:t>
            </a:r>
            <a:r>
              <a:rPr lang="fr-FR" sz="1600" b="1" dirty="0">
                <a:cs typeface="Arial" panose="020B0604020202020204" pitchFamily="34" charset="0"/>
              </a:rPr>
              <a:t>création ou la suppression dépend d’une autorité qui s’impose à la collectivité  </a:t>
            </a:r>
            <a:r>
              <a:rPr lang="fr-FR" sz="1600" dirty="0">
                <a:cs typeface="Arial" panose="020B0604020202020204" pitchFamily="34" charset="0"/>
              </a:rPr>
              <a:t>(commune de moins de 2000 habitants) ou à l’établissement (groupement composé de commune de moins de 10000 habitants).</a:t>
            </a:r>
          </a:p>
          <a:p>
            <a:pPr marL="14288" indent="0">
              <a:spcBef>
                <a:spcPts val="200"/>
              </a:spcBef>
              <a:buNone/>
            </a:pPr>
            <a:r>
              <a:rPr lang="fr-FR" sz="1600" dirty="0">
                <a:cs typeface="Arial" panose="020B0604020202020204" pitchFamily="34" charset="0"/>
              </a:rPr>
              <a:t>        Ex : fermeture d’une classe par l’éducation nationale entraine une suppression de poste d’ATSEM</a:t>
            </a:r>
          </a:p>
          <a:p>
            <a:pPr marL="14288" indent="0">
              <a:spcBef>
                <a:spcPts val="200"/>
              </a:spcBef>
              <a:buNone/>
              <a:tabLst>
                <a:tab pos="357188" algn="l"/>
              </a:tabLst>
            </a:pPr>
            <a:endParaRPr lang="fr-FR" sz="1600" dirty="0">
              <a:cs typeface="Arial" panose="020B0604020202020204" pitchFamily="34" charset="0"/>
            </a:endParaRPr>
          </a:p>
          <a:p>
            <a:pPr marL="0" indent="0">
              <a:spcAft>
                <a:spcPts val="400"/>
              </a:spcAft>
              <a:buNone/>
            </a:pPr>
            <a:r>
              <a:rPr lang="fr-FR" sz="1600" b="1" dirty="0">
                <a:solidFill>
                  <a:srgbClr val="FF0000"/>
                </a:solidFill>
                <a:ea typeface="Times New Roman"/>
                <a:cs typeface="Arial" panose="020B0604020202020204" pitchFamily="34" charset="0"/>
              </a:rPr>
              <a:t>	CDD durée maximale de 6 ans transformable en CDI</a:t>
            </a:r>
          </a:p>
          <a:p>
            <a:pPr marL="0" indent="0">
              <a:buNone/>
            </a:pPr>
            <a:endParaRPr lang="fr-FR" sz="1600" i="1" dirty="0">
              <a:latin typeface="+mj-lt"/>
            </a:endParaRPr>
          </a:p>
        </p:txBody>
      </p:sp>
      <p:sp>
        <p:nvSpPr>
          <p:cNvPr id="9" name="Rectangle 8"/>
          <p:cNvSpPr/>
          <p:nvPr/>
        </p:nvSpPr>
        <p:spPr>
          <a:xfrm>
            <a:off x="179513" y="1340768"/>
            <a:ext cx="8784974" cy="3465564"/>
          </a:xfrm>
          <a:prstGeom prst="rect">
            <a:avLst/>
          </a:prstGeom>
        </p:spPr>
        <p:txBody>
          <a:bodyPr wrap="square">
            <a:spAutoFit/>
          </a:bodyPr>
          <a:lstStyle/>
          <a:p>
            <a:pPr lvl="0" algn="ctr">
              <a:spcBef>
                <a:spcPct val="20000"/>
              </a:spcBef>
            </a:pPr>
            <a:endParaRPr lang="fr-FR" sz="2000" b="1" dirty="0">
              <a:solidFill>
                <a:srgbClr val="00B050"/>
              </a:solidFill>
              <a:latin typeface="Arial" pitchFamily="34" charset="0"/>
              <a:cs typeface="Arial" pitchFamily="34" charset="0"/>
            </a:endParaRPr>
          </a:p>
          <a:p>
            <a:pPr lvl="0" algn="ctr">
              <a:spcBef>
                <a:spcPct val="20000"/>
              </a:spcBef>
            </a:pPr>
            <a:endParaRPr lang="fr-FR" sz="2000" b="1" dirty="0">
              <a:solidFill>
                <a:srgbClr val="00B050"/>
              </a:solidFill>
              <a:latin typeface="Arial" pitchFamily="34" charset="0"/>
              <a:cs typeface="Arial" pitchFamily="34" charset="0"/>
            </a:endParaRPr>
          </a:p>
          <a:p>
            <a:pPr lvl="0" algn="ctr">
              <a:spcBef>
                <a:spcPct val="20000"/>
              </a:spcBef>
            </a:pPr>
            <a:endParaRPr lang="fr-FR" sz="2000" b="1" dirty="0">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a:p>
            <a:pPr lvl="0" algn="ctr">
              <a:spcBef>
                <a:spcPct val="20000"/>
              </a:spcBef>
            </a:pPr>
            <a:endParaRPr lang="fr-FR" dirty="0">
              <a:solidFill>
                <a:prstClr val="black"/>
              </a:solidFill>
              <a:latin typeface="Arial" pitchFamily="34" charset="0"/>
              <a:cs typeface="Arial" pitchFamily="34" charset="0"/>
            </a:endParaRPr>
          </a:p>
        </p:txBody>
      </p:sp>
      <p:sp>
        <p:nvSpPr>
          <p:cNvPr id="7" name="Triangle isocèle 6"/>
          <p:cNvSpPr/>
          <p:nvPr/>
        </p:nvSpPr>
        <p:spPr>
          <a:xfrm>
            <a:off x="643950" y="5950036"/>
            <a:ext cx="432048" cy="354231"/>
          </a:xfrm>
          <a:prstGeom prst="triangle">
            <a:avLst>
              <a:gd name="adj" fmla="val 523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a:t>
            </a:r>
          </a:p>
        </p:txBody>
      </p:sp>
      <p:sp>
        <p:nvSpPr>
          <p:cNvPr id="6" name="ZoneTexte 5"/>
          <p:cNvSpPr txBox="1"/>
          <p:nvPr/>
        </p:nvSpPr>
        <p:spPr>
          <a:xfrm>
            <a:off x="721159" y="5949280"/>
            <a:ext cx="260008" cy="369332"/>
          </a:xfrm>
          <a:prstGeom prst="rect">
            <a:avLst/>
          </a:prstGeom>
          <a:noFill/>
        </p:spPr>
        <p:txBody>
          <a:bodyPr wrap="none" rtlCol="0">
            <a:spAutoFit/>
          </a:bodyPr>
          <a:lstStyle/>
          <a:p>
            <a:r>
              <a:rPr lang="fr-FR" dirty="0"/>
              <a:t>!</a:t>
            </a:r>
          </a:p>
        </p:txBody>
      </p:sp>
      <p:sp>
        <p:nvSpPr>
          <p:cNvPr id="2" name="Espace réservé de la date 2">
            <a:extLst>
              <a:ext uri="{FF2B5EF4-FFF2-40B4-BE49-F238E27FC236}">
                <a16:creationId xmlns:a16="http://schemas.microsoft.com/office/drawing/2014/main" id="{FA3FD426-82FC-5125-6765-B0BE3786C279}"/>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182144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251519" y="2492896"/>
          <a:ext cx="8712969" cy="3786785"/>
        </p:xfrm>
        <a:graphic>
          <a:graphicData uri="http://schemas.openxmlformats.org/drawingml/2006/table">
            <a:tbl>
              <a:tblPr firstRow="1" firstCol="1" bandRow="1">
                <a:tableStyleId>{5C22544A-7EE6-4342-B048-85BDC9FD1C3A}</a:tableStyleId>
              </a:tblPr>
              <a:tblGrid>
                <a:gridCol w="996961">
                  <a:extLst>
                    <a:ext uri="{9D8B030D-6E8A-4147-A177-3AD203B41FA5}">
                      <a16:colId xmlns:a16="http://schemas.microsoft.com/office/drawing/2014/main" val="20000"/>
                    </a:ext>
                  </a:extLst>
                </a:gridCol>
                <a:gridCol w="2099193">
                  <a:extLst>
                    <a:ext uri="{9D8B030D-6E8A-4147-A177-3AD203B41FA5}">
                      <a16:colId xmlns:a16="http://schemas.microsoft.com/office/drawing/2014/main" val="20001"/>
                    </a:ext>
                  </a:extLst>
                </a:gridCol>
                <a:gridCol w="1993765">
                  <a:extLst>
                    <a:ext uri="{9D8B030D-6E8A-4147-A177-3AD203B41FA5}">
                      <a16:colId xmlns:a16="http://schemas.microsoft.com/office/drawing/2014/main" val="20002"/>
                    </a:ext>
                  </a:extLst>
                </a:gridCol>
                <a:gridCol w="1176564">
                  <a:extLst>
                    <a:ext uri="{9D8B030D-6E8A-4147-A177-3AD203B41FA5}">
                      <a16:colId xmlns:a16="http://schemas.microsoft.com/office/drawing/2014/main" val="20003"/>
                    </a:ext>
                  </a:extLst>
                </a:gridCol>
                <a:gridCol w="815922">
                  <a:extLst>
                    <a:ext uri="{9D8B030D-6E8A-4147-A177-3AD203B41FA5}">
                      <a16:colId xmlns:a16="http://schemas.microsoft.com/office/drawing/2014/main" val="20004"/>
                    </a:ext>
                  </a:extLst>
                </a:gridCol>
                <a:gridCol w="838476">
                  <a:extLst>
                    <a:ext uri="{9D8B030D-6E8A-4147-A177-3AD203B41FA5}">
                      <a16:colId xmlns:a16="http://schemas.microsoft.com/office/drawing/2014/main" val="20005"/>
                    </a:ext>
                  </a:extLst>
                </a:gridCol>
                <a:gridCol w="792088">
                  <a:extLst>
                    <a:ext uri="{9D8B030D-6E8A-4147-A177-3AD203B41FA5}">
                      <a16:colId xmlns:a16="http://schemas.microsoft.com/office/drawing/2014/main" val="20006"/>
                    </a:ext>
                  </a:extLst>
                </a:gridCol>
              </a:tblGrid>
              <a:tr h="447366">
                <a:tc gridSpan="2">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mn-lt"/>
                        <a:ea typeface="Calibri"/>
                        <a:cs typeface="Times New Roman"/>
                      </a:endParaRPr>
                    </a:p>
                  </a:txBody>
                  <a:tcPr marL="59856" marR="59856" marT="0" marB="0"/>
                </a:tc>
                <a:tc hMerge="1">
                  <a:txBody>
                    <a:bodyPr/>
                    <a:lstStyle/>
                    <a:p>
                      <a:endParaRPr lang="fr-FR"/>
                    </a:p>
                  </a:txBody>
                  <a:tcPr/>
                </a:tc>
                <a:tc>
                  <a:txBody>
                    <a:bodyPr/>
                    <a:lstStyle/>
                    <a:p>
                      <a:pPr algn="ctr">
                        <a:lnSpc>
                          <a:spcPct val="115000"/>
                        </a:lnSpc>
                        <a:spcAft>
                          <a:spcPts val="1000"/>
                        </a:spcAft>
                      </a:pPr>
                      <a:r>
                        <a:rPr lang="fr-FR" sz="900" dirty="0">
                          <a:effectLst/>
                        </a:rPr>
                        <a:t>Durée de l’emploi</a:t>
                      </a:r>
                      <a:endParaRPr lang="fr-FR" sz="900" dirty="0">
                        <a:effectLst/>
                        <a:latin typeface="Calibri"/>
                        <a:ea typeface="Calibri"/>
                        <a:cs typeface="Times New Roman"/>
                      </a:endParaRPr>
                    </a:p>
                  </a:txBody>
                  <a:tcPr marL="59856" marR="59856" marT="0" marB="0"/>
                </a:tc>
                <a:tc>
                  <a:txBody>
                    <a:bodyPr/>
                    <a:lstStyle/>
                    <a:p>
                      <a:pPr algn="ctr">
                        <a:lnSpc>
                          <a:spcPct val="100000"/>
                        </a:lnSpc>
                        <a:spcAft>
                          <a:spcPts val="0"/>
                        </a:spcAft>
                      </a:pPr>
                      <a:r>
                        <a:rPr lang="fr-FR" sz="900" dirty="0">
                          <a:effectLst/>
                        </a:rPr>
                        <a:t>Acte de recrutement</a:t>
                      </a:r>
                    </a:p>
                    <a:p>
                      <a:pPr algn="ctr">
                        <a:lnSpc>
                          <a:spcPct val="100000"/>
                        </a:lnSpc>
                        <a:spcAft>
                          <a:spcPts val="0"/>
                        </a:spcAft>
                      </a:pPr>
                      <a:endParaRPr lang="fr-FR" sz="500" dirty="0">
                        <a:effectLst/>
                        <a:latin typeface="Calibri"/>
                        <a:ea typeface="Calibri"/>
                        <a:cs typeface="Times New Roman"/>
                      </a:endParaRPr>
                    </a:p>
                    <a:p>
                      <a:pPr algn="ctr">
                        <a:lnSpc>
                          <a:spcPct val="100000"/>
                        </a:lnSpc>
                        <a:spcAft>
                          <a:spcPts val="0"/>
                        </a:spcAft>
                      </a:pPr>
                      <a:r>
                        <a:rPr lang="fr-FR" sz="900" dirty="0">
                          <a:effectLst/>
                          <a:latin typeface="Calibri"/>
                          <a:ea typeface="Calibri"/>
                          <a:cs typeface="Times New Roman"/>
                        </a:rPr>
                        <a:t>Et code </a:t>
                      </a:r>
                      <a:r>
                        <a:rPr lang="fr-FR" sz="900" dirty="0" err="1">
                          <a:effectLst/>
                          <a:latin typeface="Calibri"/>
                          <a:ea typeface="Calibri"/>
                          <a:cs typeface="Times New Roman"/>
                        </a:rPr>
                        <a:t>Agirhe</a:t>
                      </a:r>
                      <a:endParaRPr lang="fr-FR" sz="900" dirty="0">
                        <a:effectLst/>
                        <a:latin typeface="Calibri"/>
                        <a:ea typeface="Calibri"/>
                        <a:cs typeface="Times New Roman"/>
                      </a:endParaRPr>
                    </a:p>
                  </a:txBody>
                  <a:tcPr marL="59856" marR="59856" marT="0" marB="0"/>
                </a:tc>
                <a:tc>
                  <a:txBody>
                    <a:bodyPr/>
                    <a:lstStyle/>
                    <a:p>
                      <a:pPr algn="ctr">
                        <a:lnSpc>
                          <a:spcPct val="115000"/>
                        </a:lnSpc>
                        <a:spcAft>
                          <a:spcPts val="1000"/>
                        </a:spcAft>
                      </a:pPr>
                      <a:r>
                        <a:rPr lang="fr-FR" sz="900" b="0" dirty="0">
                          <a:effectLst/>
                        </a:rPr>
                        <a:t>Création d’une opération</a:t>
                      </a:r>
                      <a:endParaRPr lang="fr-FR" sz="900" b="0" dirty="0">
                        <a:effectLst/>
                        <a:latin typeface="Calibri"/>
                        <a:ea typeface="Calibri"/>
                        <a:cs typeface="Times New Roman"/>
                      </a:endParaRPr>
                    </a:p>
                  </a:txBody>
                  <a:tcPr marL="59856" marR="59856"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59856" marR="59856" marT="0" marB="0" anchor="ctr">
                    <a:solidFill>
                      <a:srgbClr val="FF33CC"/>
                    </a:solidFill>
                  </a:tcPr>
                </a:tc>
                <a:tc>
                  <a:txBody>
                    <a:bodyPr/>
                    <a:lstStyle/>
                    <a:p>
                      <a:pPr algn="ctr">
                        <a:lnSpc>
                          <a:spcPct val="115000"/>
                        </a:lnSpc>
                        <a:spcAft>
                          <a:spcPts val="1000"/>
                        </a:spcAft>
                      </a:pPr>
                      <a:r>
                        <a:rPr lang="fr-FR" sz="900" b="0" dirty="0">
                          <a:effectLst/>
                        </a:rPr>
                        <a:t>Offre</a:t>
                      </a:r>
                      <a:endParaRPr lang="fr-FR" sz="900" b="0" dirty="0">
                        <a:effectLst/>
                        <a:latin typeface="Calibri"/>
                        <a:ea typeface="Calibri"/>
                        <a:cs typeface="Times New Roman"/>
                      </a:endParaRPr>
                    </a:p>
                  </a:txBody>
                  <a:tcPr marL="59856" marR="59856" marT="0" marB="0" anchor="ctr">
                    <a:solidFill>
                      <a:srgbClr val="FF33CC"/>
                    </a:solidFill>
                  </a:tcPr>
                </a:tc>
                <a:extLst>
                  <a:ext uri="{0D108BD9-81ED-4DB2-BD59-A6C34878D82A}">
                    <a16:rowId xmlns:a16="http://schemas.microsoft.com/office/drawing/2014/main" val="10000"/>
                  </a:ext>
                </a:extLst>
              </a:tr>
              <a:tr h="1243235">
                <a:tc>
                  <a:txBody>
                    <a:bodyPr/>
                    <a:lstStyle/>
                    <a:p>
                      <a:pPr algn="l">
                        <a:lnSpc>
                          <a:spcPct val="115000"/>
                        </a:lnSpc>
                        <a:spcAft>
                          <a:spcPts val="1000"/>
                        </a:spcAft>
                      </a:pPr>
                      <a:r>
                        <a:rPr lang="fr-FR" sz="900" u="sng" dirty="0">
                          <a:effectLst/>
                        </a:rPr>
                        <a:t>Article 3 I 1°</a:t>
                      </a:r>
                    </a:p>
                    <a:p>
                      <a:pPr algn="l">
                        <a:lnSpc>
                          <a:spcPct val="115000"/>
                        </a:lnSpc>
                        <a:spcAft>
                          <a:spcPts val="1000"/>
                        </a:spcAft>
                      </a:pPr>
                      <a:r>
                        <a:rPr lang="fr-FR" sz="900" u="none" dirty="0">
                          <a:effectLst/>
                        </a:rPr>
                        <a:t>L 332-23 1°</a:t>
                      </a:r>
                    </a:p>
                  </a:txBody>
                  <a:tcPr marL="59856" marR="59856" marT="0" marB="0" anchor="ctr"/>
                </a:tc>
                <a:tc>
                  <a:txBody>
                    <a:bodyPr/>
                    <a:lstStyle/>
                    <a:p>
                      <a:pPr algn="ctr">
                        <a:lnSpc>
                          <a:spcPct val="115000"/>
                        </a:lnSpc>
                        <a:spcAft>
                          <a:spcPts val="1000"/>
                        </a:spcAft>
                      </a:pPr>
                      <a:r>
                        <a:rPr lang="fr-FR" sz="800" dirty="0">
                          <a:effectLst/>
                        </a:rPr>
                        <a:t> </a:t>
                      </a:r>
                      <a:r>
                        <a:rPr lang="fr-FR" sz="900" b="1" dirty="0">
                          <a:solidFill>
                            <a:schemeClr val="accent1">
                              <a:lumMod val="75000"/>
                            </a:schemeClr>
                          </a:solidFill>
                          <a:effectLst/>
                        </a:rPr>
                        <a:t>Accroissement temporaire d’activité</a:t>
                      </a:r>
                      <a:endParaRPr lang="fr-FR" sz="900" b="1" dirty="0">
                        <a:solidFill>
                          <a:schemeClr val="accent1">
                            <a:lumMod val="75000"/>
                          </a:schemeClr>
                        </a:solidFill>
                        <a:effectLst/>
                        <a:latin typeface="Calibri"/>
                        <a:ea typeface="Calibri"/>
                        <a:cs typeface="Times New Roman"/>
                      </a:endParaRPr>
                    </a:p>
                  </a:txBody>
                  <a:tcPr marL="59856" marR="59856" marT="0" marB="0" anchor="ctr"/>
                </a:tc>
                <a:tc>
                  <a:txBody>
                    <a:bodyPr/>
                    <a:lstStyle/>
                    <a:p>
                      <a:pPr algn="ctr">
                        <a:lnSpc>
                          <a:spcPct val="115000"/>
                        </a:lnSpc>
                        <a:spcAft>
                          <a:spcPts val="1000"/>
                        </a:spcAft>
                      </a:pPr>
                      <a:r>
                        <a:rPr lang="fr-FR" sz="700" dirty="0">
                          <a:effectLst/>
                        </a:rPr>
                        <a:t>Engagement d’une durée maximale de 12 mois sur une période de 18 mois consécutifs</a:t>
                      </a:r>
                      <a:endParaRPr lang="fr-FR" sz="700" dirty="0">
                        <a:effectLst/>
                        <a:latin typeface="Calibri"/>
                        <a:ea typeface="Calibri"/>
                        <a:cs typeface="Times New Roman"/>
                      </a:endParaRPr>
                    </a:p>
                  </a:txBody>
                  <a:tcPr marL="59856" marR="59856" marT="0" marB="0" anchor="ctr"/>
                </a:tc>
                <a:tc>
                  <a:txBody>
                    <a:bodyPr/>
                    <a:lstStyle/>
                    <a:p>
                      <a:pPr algn="ctr">
                        <a:lnSpc>
                          <a:spcPct val="115000"/>
                        </a:lnSpc>
                        <a:spcAft>
                          <a:spcPts val="1000"/>
                        </a:spcAft>
                      </a:pPr>
                      <a:r>
                        <a:rPr lang="fr-FR" sz="900" b="1" dirty="0">
                          <a:effectLst/>
                          <a:latin typeface="+mn-lt"/>
                        </a:rPr>
                        <a:t> CDD</a:t>
                      </a:r>
                    </a:p>
                    <a:p>
                      <a:pPr algn="ctr">
                        <a:lnSpc>
                          <a:spcPct val="115000"/>
                        </a:lnSpc>
                        <a:spcAft>
                          <a:spcPts val="1000"/>
                        </a:spcAft>
                      </a:pPr>
                      <a:r>
                        <a:rPr lang="fr-FR" sz="900" b="1" dirty="0">
                          <a:effectLst/>
                          <a:latin typeface="+mn-lt"/>
                          <a:ea typeface="Calibri"/>
                          <a:cs typeface="Times New Roman"/>
                        </a:rPr>
                        <a:t>XR31</a:t>
                      </a:r>
                    </a:p>
                  </a:txBody>
                  <a:tcPr marL="59856" marR="59856" marT="0" marB="0" anchor="ctr"/>
                </a:tc>
                <a:tc>
                  <a:txBody>
                    <a:bodyPr/>
                    <a:lstStyle/>
                    <a:p>
                      <a:pPr algn="ctr">
                        <a:lnSpc>
                          <a:spcPct val="115000"/>
                        </a:lnSpc>
                        <a:spcAft>
                          <a:spcPts val="1000"/>
                        </a:spcAft>
                      </a:pPr>
                      <a:r>
                        <a:rPr lang="fr-FR" sz="700" b="1" dirty="0">
                          <a:effectLst/>
                        </a:rPr>
                        <a:t> -</a:t>
                      </a:r>
                      <a:endParaRPr lang="fr-FR" sz="700" b="1" dirty="0">
                        <a:effectLst/>
                        <a:latin typeface="Calibri"/>
                        <a:ea typeface="Calibri"/>
                        <a:cs typeface="Times New Roman"/>
                      </a:endParaRPr>
                    </a:p>
                  </a:txBody>
                  <a:tcPr marL="59856" marR="59856" marT="0" marB="0" anchor="ctr">
                    <a:solidFill>
                      <a:srgbClr val="FFCCFF"/>
                    </a:solidFill>
                  </a:tcPr>
                </a:tc>
                <a:tc>
                  <a:txBody>
                    <a:bodyPr/>
                    <a:lstStyle/>
                    <a:p>
                      <a:pPr algn="ctr">
                        <a:lnSpc>
                          <a:spcPct val="115000"/>
                        </a:lnSpc>
                        <a:spcAft>
                          <a:spcPts val="1000"/>
                        </a:spcAft>
                      </a:pPr>
                      <a:r>
                        <a:rPr lang="fr-FR" sz="700" b="1" dirty="0">
                          <a:effectLst/>
                        </a:rPr>
                        <a:t> -</a:t>
                      </a:r>
                      <a:endParaRPr lang="fr-FR" sz="700" b="1" dirty="0">
                        <a:effectLst/>
                        <a:latin typeface="Calibri"/>
                        <a:ea typeface="Calibri"/>
                        <a:cs typeface="Times New Roman"/>
                      </a:endParaRPr>
                    </a:p>
                  </a:txBody>
                  <a:tcPr marL="59856" marR="59856" marT="0" marB="0" anchor="ctr">
                    <a:solidFill>
                      <a:srgbClr val="FFCCFF"/>
                    </a:solidFill>
                  </a:tcPr>
                </a:tc>
                <a:tc rowSpan="2">
                  <a:txBody>
                    <a:bodyPr/>
                    <a:lstStyle/>
                    <a:p>
                      <a:pPr algn="ctr">
                        <a:lnSpc>
                          <a:spcPct val="115000"/>
                        </a:lnSpc>
                        <a:spcAft>
                          <a:spcPts val="1000"/>
                        </a:spcAft>
                      </a:pPr>
                      <a:endParaRPr lang="fr-FR" sz="700" dirty="0">
                        <a:effectLst/>
                      </a:endParaRPr>
                    </a:p>
                    <a:p>
                      <a:pPr algn="ctr">
                        <a:lnSpc>
                          <a:spcPct val="115000"/>
                        </a:lnSpc>
                        <a:spcAft>
                          <a:spcPts val="1000"/>
                        </a:spcAft>
                      </a:pPr>
                      <a:r>
                        <a:rPr lang="fr-FR" sz="700" b="1" dirty="0">
                          <a:effectLst/>
                        </a:rPr>
                        <a:t>Pas d’obligation légale de publicité</a:t>
                      </a:r>
                    </a:p>
                    <a:p>
                      <a:pPr algn="ctr">
                        <a:lnSpc>
                          <a:spcPct val="115000"/>
                        </a:lnSpc>
                        <a:spcAft>
                          <a:spcPts val="1000"/>
                        </a:spcAft>
                      </a:pPr>
                      <a:r>
                        <a:rPr lang="fr-FR" sz="700" dirty="0">
                          <a:effectLst/>
                        </a:rPr>
                        <a:t>La démarche est possible sur le site Emploi Territorial,</a:t>
                      </a:r>
                      <a:br>
                        <a:rPr lang="fr-FR" sz="700" dirty="0">
                          <a:effectLst/>
                        </a:rPr>
                      </a:br>
                      <a:r>
                        <a:rPr lang="fr-FR" sz="700" baseline="0" dirty="0">
                          <a:effectLst/>
                          <a:latin typeface="Calibri"/>
                          <a:ea typeface="Calibri"/>
                          <a:cs typeface="Times New Roman"/>
                        </a:rPr>
                        <a:t>afin de recevoir des candidatures</a:t>
                      </a:r>
                    </a:p>
                    <a:p>
                      <a:pPr algn="ctr">
                        <a:lnSpc>
                          <a:spcPct val="115000"/>
                        </a:lnSpc>
                        <a:spcAft>
                          <a:spcPts val="1000"/>
                        </a:spcAft>
                      </a:pPr>
                      <a:r>
                        <a:rPr lang="fr-FR" sz="700" baseline="0" dirty="0">
                          <a:effectLst/>
                          <a:latin typeface="Calibri"/>
                          <a:ea typeface="Calibri"/>
                          <a:cs typeface="Times New Roman"/>
                        </a:rPr>
                        <a:t> </a:t>
                      </a:r>
                      <a:r>
                        <a:rPr lang="fr-FR" sz="700" i="1" baseline="0" dirty="0">
                          <a:effectLst/>
                          <a:latin typeface="Calibri"/>
                          <a:ea typeface="Calibri"/>
                          <a:cs typeface="Times New Roman"/>
                        </a:rPr>
                        <a:t>(Sélectionner « mission temporaire » dans le type d’opération</a:t>
                      </a:r>
                      <a:r>
                        <a:rPr lang="fr-FR" sz="700" baseline="0" dirty="0">
                          <a:effectLst/>
                          <a:latin typeface="Calibri"/>
                          <a:ea typeface="Calibri"/>
                          <a:cs typeface="Times New Roman"/>
                        </a:rPr>
                        <a:t>)</a:t>
                      </a:r>
                      <a:endParaRPr lang="fr-FR" sz="700" dirty="0">
                        <a:effectLst/>
                        <a:latin typeface="Calibri"/>
                        <a:ea typeface="Calibri"/>
                        <a:cs typeface="Times New Roman"/>
                      </a:endParaRPr>
                    </a:p>
                    <a:p>
                      <a:pPr algn="ctr">
                        <a:lnSpc>
                          <a:spcPct val="115000"/>
                        </a:lnSpc>
                        <a:spcAft>
                          <a:spcPts val="1000"/>
                        </a:spcAft>
                      </a:pPr>
                      <a:r>
                        <a:rPr lang="fr-FR" sz="700" dirty="0">
                          <a:effectLst/>
                        </a:rPr>
                        <a:t> </a:t>
                      </a:r>
                      <a:endParaRPr lang="fr-FR" sz="700" dirty="0">
                        <a:effectLst/>
                        <a:latin typeface="Calibri"/>
                        <a:ea typeface="Calibri"/>
                        <a:cs typeface="Times New Roman"/>
                      </a:endParaRPr>
                    </a:p>
                  </a:txBody>
                  <a:tcPr marL="59856" marR="59856" marT="0" marB="0">
                    <a:solidFill>
                      <a:srgbClr val="FFCCFF"/>
                    </a:solidFill>
                  </a:tcPr>
                </a:tc>
                <a:extLst>
                  <a:ext uri="{0D108BD9-81ED-4DB2-BD59-A6C34878D82A}">
                    <a16:rowId xmlns:a16="http://schemas.microsoft.com/office/drawing/2014/main" val="10001"/>
                  </a:ext>
                </a:extLst>
              </a:tr>
              <a:tr h="1152128">
                <a:tc>
                  <a:txBody>
                    <a:bodyPr/>
                    <a:lstStyle/>
                    <a:p>
                      <a:pPr algn="l">
                        <a:lnSpc>
                          <a:spcPct val="115000"/>
                        </a:lnSpc>
                        <a:spcAft>
                          <a:spcPts val="1000"/>
                        </a:spcAft>
                      </a:pPr>
                      <a:r>
                        <a:rPr lang="fr-FR" sz="900" u="sng" dirty="0">
                          <a:effectLst/>
                        </a:rPr>
                        <a:t>Article 3 I 2°</a:t>
                      </a:r>
                    </a:p>
                    <a:p>
                      <a:pPr algn="l">
                        <a:lnSpc>
                          <a:spcPct val="115000"/>
                        </a:lnSpc>
                        <a:spcAft>
                          <a:spcPts val="1000"/>
                        </a:spcAft>
                      </a:pPr>
                      <a:r>
                        <a:rPr lang="fr-FR" sz="900" u="none" dirty="0">
                          <a:effectLst/>
                          <a:latin typeface="Calibri"/>
                          <a:ea typeface="Calibri"/>
                          <a:cs typeface="Times New Roman"/>
                        </a:rPr>
                        <a:t>L 332-23 2°</a:t>
                      </a:r>
                    </a:p>
                  </a:txBody>
                  <a:tcPr marL="59856" marR="59856" marT="0" marB="0" anchor="ctr"/>
                </a:tc>
                <a:tc>
                  <a:txBody>
                    <a:bodyPr/>
                    <a:lstStyle/>
                    <a:p>
                      <a:pPr algn="ctr">
                        <a:lnSpc>
                          <a:spcPct val="115000"/>
                        </a:lnSpc>
                        <a:spcAft>
                          <a:spcPts val="1000"/>
                        </a:spcAft>
                      </a:pPr>
                      <a:r>
                        <a:rPr lang="fr-FR" sz="800" dirty="0">
                          <a:effectLst/>
                        </a:rPr>
                        <a:t> </a:t>
                      </a:r>
                      <a:r>
                        <a:rPr lang="fr-FR" sz="900" b="1" dirty="0">
                          <a:solidFill>
                            <a:schemeClr val="accent1">
                              <a:lumMod val="75000"/>
                            </a:schemeClr>
                          </a:solidFill>
                          <a:effectLst/>
                        </a:rPr>
                        <a:t>Accroissement saisonnier d’activité</a:t>
                      </a:r>
                      <a:endParaRPr lang="fr-FR" sz="900" b="1" dirty="0">
                        <a:solidFill>
                          <a:schemeClr val="accent1">
                            <a:lumMod val="75000"/>
                          </a:schemeClr>
                        </a:solidFill>
                        <a:effectLst/>
                        <a:latin typeface="Calibri"/>
                        <a:ea typeface="Calibri"/>
                        <a:cs typeface="Times New Roman"/>
                      </a:endParaRPr>
                    </a:p>
                  </a:txBody>
                  <a:tcPr marL="59856" marR="59856" marT="0" marB="0" anchor="ctr">
                    <a:solidFill>
                      <a:srgbClr val="D0D8E8"/>
                    </a:solidFill>
                  </a:tcPr>
                </a:tc>
                <a:tc>
                  <a:txBody>
                    <a:bodyPr/>
                    <a:lstStyle/>
                    <a:p>
                      <a:pPr algn="ctr">
                        <a:lnSpc>
                          <a:spcPct val="115000"/>
                        </a:lnSpc>
                        <a:spcAft>
                          <a:spcPts val="1000"/>
                        </a:spcAft>
                      </a:pPr>
                      <a:r>
                        <a:rPr lang="fr-FR" sz="700" dirty="0">
                          <a:effectLst/>
                        </a:rPr>
                        <a:t>Engagement d’une durée maximale de 6 mois sur une période de 12 mois consécutifs</a:t>
                      </a:r>
                      <a:endParaRPr lang="fr-FR" sz="700" dirty="0">
                        <a:effectLst/>
                        <a:latin typeface="Calibri"/>
                        <a:ea typeface="Calibri"/>
                        <a:cs typeface="Times New Roman"/>
                      </a:endParaRPr>
                    </a:p>
                  </a:txBody>
                  <a:tcPr marL="59856" marR="59856" marT="0" marB="0" anchor="ctr">
                    <a:solidFill>
                      <a:srgbClr val="D0D8E8"/>
                    </a:solidFill>
                  </a:tcPr>
                </a:tc>
                <a:tc>
                  <a:txBody>
                    <a:bodyPr/>
                    <a:lstStyle/>
                    <a:p>
                      <a:pPr algn="ctr">
                        <a:lnSpc>
                          <a:spcPct val="115000"/>
                        </a:lnSpc>
                        <a:spcAft>
                          <a:spcPts val="1000"/>
                        </a:spcAft>
                      </a:pPr>
                      <a:r>
                        <a:rPr lang="fr-FR" sz="900" b="1" dirty="0">
                          <a:effectLst/>
                          <a:latin typeface="+mn-lt"/>
                        </a:rPr>
                        <a:t>CDD</a:t>
                      </a:r>
                    </a:p>
                    <a:p>
                      <a:pPr algn="ctr">
                        <a:lnSpc>
                          <a:spcPct val="115000"/>
                        </a:lnSpc>
                        <a:spcAft>
                          <a:spcPts val="1000"/>
                        </a:spcAft>
                      </a:pPr>
                      <a:r>
                        <a:rPr lang="fr-FR" sz="900" b="1" dirty="0">
                          <a:effectLst/>
                          <a:latin typeface="+mn-lt"/>
                          <a:ea typeface="Calibri"/>
                          <a:cs typeface="Times New Roman"/>
                        </a:rPr>
                        <a:t>XR32</a:t>
                      </a:r>
                    </a:p>
                  </a:txBody>
                  <a:tcPr marL="59856" marR="59856" marT="0" marB="0" anchor="ctr">
                    <a:solidFill>
                      <a:srgbClr val="D0D8E8"/>
                    </a:solidFill>
                  </a:tcPr>
                </a:tc>
                <a:tc>
                  <a:txBody>
                    <a:bodyPr/>
                    <a:lstStyle/>
                    <a:p>
                      <a:pPr algn="ctr">
                        <a:lnSpc>
                          <a:spcPct val="115000"/>
                        </a:lnSpc>
                        <a:spcAft>
                          <a:spcPts val="1000"/>
                        </a:spcAft>
                      </a:pPr>
                      <a:r>
                        <a:rPr lang="fr-FR" sz="700" b="1" dirty="0">
                          <a:effectLst/>
                        </a:rPr>
                        <a:t> </a:t>
                      </a:r>
                    </a:p>
                    <a:p>
                      <a:pPr algn="ctr">
                        <a:lnSpc>
                          <a:spcPct val="115000"/>
                        </a:lnSpc>
                        <a:spcAft>
                          <a:spcPts val="1000"/>
                        </a:spcAft>
                      </a:pPr>
                      <a:r>
                        <a:rPr lang="fr-FR" sz="700" b="1" dirty="0">
                          <a:effectLst/>
                        </a:rPr>
                        <a:t>-</a:t>
                      </a:r>
                      <a:endParaRPr lang="fr-FR" sz="700" b="1" dirty="0">
                        <a:effectLst/>
                        <a:latin typeface="Calibri"/>
                        <a:ea typeface="Calibri"/>
                        <a:cs typeface="Times New Roman"/>
                      </a:endParaRPr>
                    </a:p>
                  </a:txBody>
                  <a:tcPr marL="59856" marR="59856" marT="0" marB="0" anchor="ctr">
                    <a:solidFill>
                      <a:srgbClr val="FFCCFF"/>
                    </a:solidFill>
                  </a:tcPr>
                </a:tc>
                <a:tc>
                  <a:txBody>
                    <a:bodyPr/>
                    <a:lstStyle/>
                    <a:p>
                      <a:pPr algn="ctr">
                        <a:lnSpc>
                          <a:spcPct val="115000"/>
                        </a:lnSpc>
                        <a:spcAft>
                          <a:spcPts val="1000"/>
                        </a:spcAft>
                      </a:pPr>
                      <a:r>
                        <a:rPr lang="fr-FR" sz="700" b="1" dirty="0">
                          <a:effectLst/>
                        </a:rPr>
                        <a:t> </a:t>
                      </a:r>
                    </a:p>
                    <a:p>
                      <a:pPr algn="ctr">
                        <a:lnSpc>
                          <a:spcPct val="115000"/>
                        </a:lnSpc>
                        <a:spcAft>
                          <a:spcPts val="1000"/>
                        </a:spcAft>
                      </a:pPr>
                      <a:r>
                        <a:rPr lang="fr-FR" sz="700" b="1" dirty="0">
                          <a:effectLst/>
                        </a:rPr>
                        <a:t>-</a:t>
                      </a:r>
                      <a:endParaRPr lang="fr-FR" sz="700" b="1" dirty="0">
                        <a:effectLst/>
                        <a:latin typeface="Calibri"/>
                        <a:ea typeface="Calibri"/>
                        <a:cs typeface="Times New Roman"/>
                      </a:endParaRPr>
                    </a:p>
                  </a:txBody>
                  <a:tcPr marL="59856" marR="59856" marT="0" marB="0" anchor="ctr">
                    <a:solidFill>
                      <a:srgbClr val="FFCCFF"/>
                    </a:solidFill>
                  </a:tcPr>
                </a:tc>
                <a:tc vMerge="1">
                  <a:txBody>
                    <a:bodyPr/>
                    <a:lstStyle/>
                    <a:p>
                      <a:pPr algn="ctr">
                        <a:lnSpc>
                          <a:spcPct val="115000"/>
                        </a:lnSpc>
                        <a:spcAft>
                          <a:spcPts val="1000"/>
                        </a:spcAft>
                      </a:pPr>
                      <a:endParaRPr lang="fr-FR" sz="1000" dirty="0">
                        <a:effectLst/>
                        <a:latin typeface="Calibri"/>
                        <a:ea typeface="Calibri"/>
                        <a:cs typeface="Times New Roman"/>
                      </a:endParaRPr>
                    </a:p>
                  </a:txBody>
                  <a:tcPr marL="59856" marR="59856" marT="0" marB="0">
                    <a:solidFill>
                      <a:srgbClr val="FFCCFF"/>
                    </a:solidFill>
                  </a:tcPr>
                </a:tc>
                <a:extLst>
                  <a:ext uri="{0D108BD9-81ED-4DB2-BD59-A6C34878D82A}">
                    <a16:rowId xmlns:a16="http://schemas.microsoft.com/office/drawing/2014/main" val="10002"/>
                  </a:ext>
                </a:extLst>
              </a:tr>
              <a:tr h="944056">
                <a:tc>
                  <a:txBody>
                    <a:bodyPr/>
                    <a:lstStyle/>
                    <a:p>
                      <a:pPr algn="l">
                        <a:lnSpc>
                          <a:spcPct val="115000"/>
                        </a:lnSpc>
                        <a:spcAft>
                          <a:spcPts val="1000"/>
                        </a:spcAft>
                      </a:pPr>
                      <a:r>
                        <a:rPr lang="fr-FR" sz="900" dirty="0">
                          <a:effectLst/>
                          <a:latin typeface="Calibri"/>
                          <a:ea typeface="Calibri"/>
                          <a:cs typeface="Times New Roman"/>
                        </a:rPr>
                        <a:t>Article 3 II</a:t>
                      </a:r>
                    </a:p>
                    <a:p>
                      <a:pPr algn="l">
                        <a:lnSpc>
                          <a:spcPct val="100000"/>
                        </a:lnSpc>
                        <a:spcAft>
                          <a:spcPts val="0"/>
                        </a:spcAft>
                      </a:pPr>
                      <a:r>
                        <a:rPr lang="fr-FR" sz="900" u="none" dirty="0">
                          <a:effectLst/>
                          <a:latin typeface="+mn-lt"/>
                          <a:ea typeface="Calibri"/>
                          <a:cs typeface="Times New Roman"/>
                        </a:rPr>
                        <a:t>L 332-24 à</a:t>
                      </a:r>
                    </a:p>
                    <a:p>
                      <a:pPr algn="l">
                        <a:lnSpc>
                          <a:spcPct val="100000"/>
                        </a:lnSpc>
                        <a:spcAft>
                          <a:spcPts val="1000"/>
                        </a:spcAft>
                      </a:pPr>
                      <a:r>
                        <a:rPr lang="fr-FR" sz="900" u="none" dirty="0">
                          <a:effectLst/>
                          <a:latin typeface="+mn-lt"/>
                          <a:ea typeface="Calibri"/>
                          <a:cs typeface="Times New Roman"/>
                        </a:rPr>
                        <a:t> L 332-26</a:t>
                      </a:r>
                      <a:endParaRPr lang="fr-FR" sz="900" dirty="0">
                        <a:effectLst/>
                        <a:latin typeface="Calibri"/>
                        <a:ea typeface="Calibri"/>
                        <a:cs typeface="Times New Roman"/>
                      </a:endParaRPr>
                    </a:p>
                  </a:txBody>
                  <a:tcPr marL="59856" marR="59856" marT="0" marB="0" anchor="ctr"/>
                </a:tc>
                <a:tc>
                  <a:txBody>
                    <a:bodyPr/>
                    <a:lstStyle/>
                    <a:p>
                      <a:pPr algn="ctr">
                        <a:lnSpc>
                          <a:spcPct val="115000"/>
                        </a:lnSpc>
                        <a:spcAft>
                          <a:spcPts val="1000"/>
                        </a:spcAft>
                      </a:pPr>
                      <a:r>
                        <a:rPr lang="fr-FR" sz="900" b="1" dirty="0">
                          <a:solidFill>
                            <a:schemeClr val="accent1">
                              <a:lumMod val="75000"/>
                            </a:schemeClr>
                          </a:solidFill>
                          <a:effectLst/>
                          <a:latin typeface="Calibri"/>
                          <a:ea typeface="Calibri"/>
                          <a:cs typeface="Times New Roman"/>
                        </a:rPr>
                        <a:t>Contrat de projet</a:t>
                      </a:r>
                    </a:p>
                  </a:txBody>
                  <a:tcPr marL="59856" marR="59856" marT="0" marB="0" anchor="ctr">
                    <a:solidFill>
                      <a:srgbClr val="D0D8E8"/>
                    </a:solidFill>
                  </a:tcPr>
                </a:tc>
                <a:tc>
                  <a:txBody>
                    <a:bodyPr/>
                    <a:lstStyle/>
                    <a:p>
                      <a:pPr algn="ctr">
                        <a:lnSpc>
                          <a:spcPct val="115000"/>
                        </a:lnSpc>
                        <a:spcAft>
                          <a:spcPts val="1000"/>
                        </a:spcAft>
                      </a:pPr>
                      <a:r>
                        <a:rPr lang="fr-FR" sz="700" dirty="0">
                          <a:effectLst/>
                          <a:latin typeface="Calibri"/>
                          <a:ea typeface="Calibri"/>
                          <a:cs typeface="Times New Roman"/>
                        </a:rPr>
                        <a:t>Engagement d’une durée d’un an minimum et</a:t>
                      </a:r>
                      <a:r>
                        <a:rPr lang="fr-FR" sz="700" baseline="0" dirty="0">
                          <a:effectLst/>
                          <a:latin typeface="Calibri"/>
                          <a:ea typeface="Calibri"/>
                          <a:cs typeface="Times New Roman"/>
                        </a:rPr>
                        <a:t> d’</a:t>
                      </a:r>
                      <a:r>
                        <a:rPr lang="fr-FR" sz="700" dirty="0">
                          <a:effectLst/>
                          <a:latin typeface="Calibri"/>
                          <a:ea typeface="Calibri"/>
                          <a:cs typeface="Times New Roman"/>
                        </a:rPr>
                        <a:t>une durée maximale </a:t>
                      </a:r>
                      <a:r>
                        <a:rPr lang="fr-FR" sz="700" dirty="0">
                          <a:effectLst/>
                          <a:latin typeface="+mn-lt"/>
                          <a:ea typeface="Calibri"/>
                          <a:cs typeface="Times New Roman"/>
                        </a:rPr>
                        <a:t>de 6 ans</a:t>
                      </a:r>
                      <a:endParaRPr lang="fr-FR" sz="700" dirty="0">
                        <a:effectLst/>
                        <a:latin typeface="Calibri"/>
                        <a:ea typeface="Calibri"/>
                        <a:cs typeface="Times New Roman"/>
                      </a:endParaRPr>
                    </a:p>
                    <a:p>
                      <a:pPr marL="0" marR="0" indent="0" algn="ctr" defTabSz="914400" rtl="0" eaLnBrk="1" fontAlgn="auto" latinLnBrk="0" hangingPunct="1">
                        <a:lnSpc>
                          <a:spcPct val="115000"/>
                        </a:lnSpc>
                        <a:spcBef>
                          <a:spcPts val="0"/>
                        </a:spcBef>
                        <a:spcAft>
                          <a:spcPts val="1000"/>
                        </a:spcAft>
                        <a:buClrTx/>
                        <a:buSzTx/>
                        <a:buFontTx/>
                        <a:buNone/>
                        <a:tabLst/>
                        <a:defRPr/>
                      </a:pPr>
                      <a:r>
                        <a:rPr lang="fr-FR" sz="800" b="0" u="none" baseline="0" dirty="0">
                          <a:solidFill>
                            <a:schemeClr val="tx1"/>
                          </a:solidFill>
                          <a:effectLst/>
                          <a:latin typeface="+mn-lt"/>
                          <a:ea typeface="Calibri"/>
                          <a:cs typeface="Times New Roman"/>
                        </a:rPr>
                        <a:t>(PAS D’OUVERTURE AU CDI)</a:t>
                      </a:r>
                      <a:endParaRPr lang="fr-FR" sz="800" b="0" u="none" dirty="0">
                        <a:solidFill>
                          <a:schemeClr val="tx1"/>
                        </a:solidFill>
                        <a:effectLst/>
                        <a:latin typeface="+mn-lt"/>
                        <a:ea typeface="Calibri"/>
                        <a:cs typeface="Times New Roman"/>
                      </a:endParaRPr>
                    </a:p>
                  </a:txBody>
                  <a:tcPr marL="59856" marR="59856" marT="0" marB="0" anchor="ctr">
                    <a:solidFill>
                      <a:srgbClr val="D0D8E8"/>
                    </a:solidFill>
                  </a:tcPr>
                </a:tc>
                <a:tc>
                  <a:txBody>
                    <a:bodyPr/>
                    <a:lstStyle/>
                    <a:p>
                      <a:pPr algn="ctr">
                        <a:lnSpc>
                          <a:spcPct val="115000"/>
                        </a:lnSpc>
                        <a:spcAft>
                          <a:spcPts val="1000"/>
                        </a:spcAft>
                      </a:pPr>
                      <a:r>
                        <a:rPr lang="fr-FR" sz="900" b="1" dirty="0">
                          <a:effectLst/>
                          <a:latin typeface="+mn-lt"/>
                          <a:ea typeface="Calibri"/>
                          <a:cs typeface="Times New Roman"/>
                        </a:rPr>
                        <a:t>CDD</a:t>
                      </a:r>
                    </a:p>
                    <a:p>
                      <a:pPr algn="ctr">
                        <a:lnSpc>
                          <a:spcPct val="115000"/>
                        </a:lnSpc>
                        <a:spcAft>
                          <a:spcPts val="1000"/>
                        </a:spcAft>
                      </a:pPr>
                      <a:r>
                        <a:rPr lang="fr-FR" sz="900" b="1" dirty="0">
                          <a:effectLst/>
                          <a:latin typeface="+mn-lt"/>
                          <a:ea typeface="Calibri"/>
                          <a:cs typeface="Times New Roman"/>
                        </a:rPr>
                        <a:t>XR46</a:t>
                      </a:r>
                    </a:p>
                  </a:txBody>
                  <a:tcPr marL="59856" marR="59856" marT="0" marB="0" anchor="ctr">
                    <a:solidFill>
                      <a:srgbClr val="D0D8E8"/>
                    </a:solidFill>
                  </a:tcPr>
                </a:tc>
                <a:tc>
                  <a:txBody>
                    <a:bodyPr/>
                    <a:lstStyle/>
                    <a:p>
                      <a:pPr algn="ctr">
                        <a:lnSpc>
                          <a:spcPct val="115000"/>
                        </a:lnSpc>
                        <a:spcAft>
                          <a:spcPts val="1000"/>
                        </a:spcAft>
                      </a:pPr>
                      <a:r>
                        <a:rPr lang="fr-FR" sz="700" b="1" dirty="0">
                          <a:effectLst/>
                          <a:latin typeface="Calibri"/>
                          <a:ea typeface="Calibri"/>
                          <a:cs typeface="Times New Roman"/>
                        </a:rPr>
                        <a:t>x</a:t>
                      </a:r>
                    </a:p>
                  </a:txBody>
                  <a:tcPr marL="59856" marR="59856" marT="0" marB="0" anchor="ctr">
                    <a:solidFill>
                      <a:srgbClr val="FFCCFF"/>
                    </a:solidFill>
                  </a:tcPr>
                </a:tc>
                <a:tc>
                  <a:txBody>
                    <a:bodyPr/>
                    <a:lstStyle/>
                    <a:p>
                      <a:pPr algn="ctr">
                        <a:lnSpc>
                          <a:spcPct val="115000"/>
                        </a:lnSpc>
                        <a:spcAft>
                          <a:spcPts val="1000"/>
                        </a:spcAft>
                      </a:pPr>
                      <a:r>
                        <a:rPr lang="fr-FR" sz="700" b="1" dirty="0">
                          <a:effectLst/>
                          <a:latin typeface="Calibri"/>
                          <a:ea typeface="Calibri"/>
                          <a:cs typeface="Times New Roman"/>
                        </a:rPr>
                        <a:t>x</a:t>
                      </a:r>
                    </a:p>
                  </a:txBody>
                  <a:tcPr marL="59856" marR="59856" marT="0" marB="0" anchor="ctr">
                    <a:solidFill>
                      <a:srgbClr val="FFCCFF"/>
                    </a:solidFill>
                  </a:tcPr>
                </a:tc>
                <a:tc>
                  <a:txBody>
                    <a:bodyPr/>
                    <a:lstStyle/>
                    <a:p>
                      <a:pPr algn="ctr"/>
                      <a:r>
                        <a:rPr lang="fr-FR" sz="700" b="1" dirty="0"/>
                        <a:t>x</a:t>
                      </a:r>
                    </a:p>
                  </a:txBody>
                  <a:tcPr marL="59856" marR="59856" marT="0" marB="0" anchor="ctr">
                    <a:solidFill>
                      <a:srgbClr val="FFCCFF"/>
                    </a:solidFill>
                  </a:tcPr>
                </a:tc>
                <a:extLst>
                  <a:ext uri="{0D108BD9-81ED-4DB2-BD59-A6C34878D82A}">
                    <a16:rowId xmlns:a16="http://schemas.microsoft.com/office/drawing/2014/main" val="10003"/>
                  </a:ext>
                </a:extLst>
              </a:tr>
            </a:tbl>
          </a:graphicData>
        </a:graphic>
      </p:graphicFrame>
      <p:sp>
        <p:nvSpPr>
          <p:cNvPr id="3" name="Rectangle 2"/>
          <p:cNvSpPr>
            <a:spLocks noChangeArrowheads="1"/>
          </p:cNvSpPr>
          <p:nvPr/>
        </p:nvSpPr>
        <p:spPr bwMode="auto">
          <a:xfrm>
            <a:off x="323528" y="698213"/>
            <a:ext cx="7343909"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endPar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Recours à un contractuel</a:t>
            </a:r>
            <a:r>
              <a:rPr kumimoji="0" lang="fr-FR" altLang="fr-FR" sz="12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Emploi non permanent	</a:t>
            </a:r>
          </a:p>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Besoin temporaire</a:t>
            </a:r>
          </a:p>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endParaRPr kumimoji="0" lang="fr-FR" altLang="fr-FR" sz="1200" b="1" i="0" u="none" strike="noStrike" kern="1200" cap="none" spc="0" normalizeH="0" baseline="0" noProof="0" dirty="0">
              <a:ln>
                <a:noFill/>
              </a:ln>
              <a:solidFill>
                <a:srgbClr val="F79646"/>
              </a:solidFill>
              <a:effectLst/>
              <a:uLnTx/>
              <a:uFillTx/>
              <a:latin typeface="Calibri"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r>
              <a:rPr kumimoji="0" lang="fr-FR" altLang="fr-FR" sz="800" b="1" i="0" u="none" strike="noStrike" kern="1200" cap="none" spc="0" normalizeH="0" baseline="0" noProof="0" dirty="0">
                <a:ln>
                  <a:noFill/>
                </a:ln>
                <a:solidFill>
                  <a:prstClr val="black"/>
                </a:solidFill>
                <a:effectLst/>
                <a:uLnTx/>
                <a:uFillTx/>
                <a:latin typeface="Calibri" pitchFamily="34" charset="0"/>
                <a:ea typeface="Calibri" pitchFamily="34" charset="0"/>
                <a:cs typeface="Calibri" pitchFamily="34" charset="0"/>
              </a:rPr>
              <a:t>		</a:t>
            </a:r>
            <a:r>
              <a:rPr kumimoji="0" lang="fr-FR" sz="800" b="1" i="0" u="none" strike="noStrike" kern="1200" cap="none" spc="0" normalizeH="0" baseline="0" noProof="0" dirty="0">
                <a:ln>
                  <a:noFill/>
                </a:ln>
                <a:solidFill>
                  <a:prstClr val="black"/>
                </a:solidFill>
                <a:effectLst/>
                <a:uLnTx/>
                <a:uFillTx/>
                <a:latin typeface="Calibri"/>
                <a:ea typeface="Calibri"/>
                <a:cs typeface="Times New Roman"/>
              </a:rPr>
              <a:t> L 332-23 à L 332-26 du code général de la FP</a:t>
            </a:r>
            <a:endParaRPr kumimoji="0" lang="fr-FR" altLang="fr-FR"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3"/>
          <p:cNvSpPr>
            <a:spLocks noChangeArrowheads="1"/>
          </p:cNvSpPr>
          <p:nvPr/>
        </p:nvSpPr>
        <p:spPr bwMode="auto">
          <a:xfrm>
            <a:off x="457200" y="3579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fr-FR" altLang="fr-FR" sz="600" b="0" i="0" u="none" strike="noStrike" kern="1200" cap="none" spc="0" normalizeH="0" baseline="0" noProof="0">
                <a:ln>
                  <a:noFill/>
                </a:ln>
                <a:solidFill>
                  <a:prstClr val="black"/>
                </a:solidFill>
                <a:effectLst/>
                <a:uLnTx/>
                <a:uFillTx/>
                <a:latin typeface="Arial" pitchFamily="34" charset="0"/>
                <a:ea typeface="+mn-ea"/>
                <a:cs typeface="Arial" pitchFamily="34" charset="0"/>
              </a:rPr>
            </a:br>
            <a:endParaRPr kumimoji="0" lang="fr-FR" altLang="fr-FR"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6" name="Zone de texte 2"/>
          <p:cNvSpPr txBox="1">
            <a:spLocks noChangeArrowheads="1"/>
          </p:cNvSpPr>
          <p:nvPr/>
        </p:nvSpPr>
        <p:spPr bwMode="auto">
          <a:xfrm>
            <a:off x="6731333" y="2016123"/>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spTree>
    <p:extLst>
      <p:ext uri="{BB962C8B-B14F-4D97-AF65-F5344CB8AC3E}">
        <p14:creationId xmlns:p14="http://schemas.microsoft.com/office/powerpoint/2010/main" val="363172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828060139"/>
              </p:ext>
            </p:extLst>
          </p:nvPr>
        </p:nvGraphicFramePr>
        <p:xfrm>
          <a:off x="323528" y="1727179"/>
          <a:ext cx="8496943" cy="4876408"/>
        </p:xfrm>
        <a:graphic>
          <a:graphicData uri="http://schemas.openxmlformats.org/drawingml/2006/table">
            <a:tbl>
              <a:tblPr firstRow="1" firstCol="1" bandRow="1">
                <a:tableStyleId>{5C22544A-7EE6-4342-B048-85BDC9FD1C3A}</a:tableStyleId>
              </a:tblPr>
              <a:tblGrid>
                <a:gridCol w="848130">
                  <a:extLst>
                    <a:ext uri="{9D8B030D-6E8A-4147-A177-3AD203B41FA5}">
                      <a16:colId xmlns:a16="http://schemas.microsoft.com/office/drawing/2014/main" val="20000"/>
                    </a:ext>
                  </a:extLst>
                </a:gridCol>
                <a:gridCol w="2325941">
                  <a:extLst>
                    <a:ext uri="{9D8B030D-6E8A-4147-A177-3AD203B41FA5}">
                      <a16:colId xmlns:a16="http://schemas.microsoft.com/office/drawing/2014/main" val="20001"/>
                    </a:ext>
                  </a:extLst>
                </a:gridCol>
                <a:gridCol w="1774499">
                  <a:extLst>
                    <a:ext uri="{9D8B030D-6E8A-4147-A177-3AD203B41FA5}">
                      <a16:colId xmlns:a16="http://schemas.microsoft.com/office/drawing/2014/main" val="20002"/>
                    </a:ext>
                  </a:extLst>
                </a:gridCol>
                <a:gridCol w="1153582">
                  <a:extLst>
                    <a:ext uri="{9D8B030D-6E8A-4147-A177-3AD203B41FA5}">
                      <a16:colId xmlns:a16="http://schemas.microsoft.com/office/drawing/2014/main" val="20003"/>
                    </a:ext>
                  </a:extLst>
                </a:gridCol>
                <a:gridCol w="798681">
                  <a:extLst>
                    <a:ext uri="{9D8B030D-6E8A-4147-A177-3AD203B41FA5}">
                      <a16:colId xmlns:a16="http://schemas.microsoft.com/office/drawing/2014/main" val="20004"/>
                    </a:ext>
                  </a:extLst>
                </a:gridCol>
                <a:gridCol w="926199">
                  <a:extLst>
                    <a:ext uri="{9D8B030D-6E8A-4147-A177-3AD203B41FA5}">
                      <a16:colId xmlns:a16="http://schemas.microsoft.com/office/drawing/2014/main" val="20005"/>
                    </a:ext>
                  </a:extLst>
                </a:gridCol>
                <a:gridCol w="669911">
                  <a:extLst>
                    <a:ext uri="{9D8B030D-6E8A-4147-A177-3AD203B41FA5}">
                      <a16:colId xmlns:a16="http://schemas.microsoft.com/office/drawing/2014/main" val="20006"/>
                    </a:ext>
                  </a:extLst>
                </a:gridCol>
              </a:tblGrid>
              <a:tr h="556437">
                <a:tc gridSpan="2">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Calibri"/>
                        <a:ea typeface="Calibri"/>
                        <a:cs typeface="Times New Roman"/>
                      </a:endParaRPr>
                    </a:p>
                  </a:txBody>
                  <a:tcPr marL="54575" marR="54575" marT="0" marB="0"/>
                </a:tc>
                <a:tc hMerge="1">
                  <a:txBody>
                    <a:bodyPr/>
                    <a:lstStyle/>
                    <a:p>
                      <a:endParaRPr lang="fr-FR"/>
                    </a:p>
                  </a:txBody>
                  <a:tcPr/>
                </a:tc>
                <a:tc>
                  <a:txBody>
                    <a:bodyPr/>
                    <a:lstStyle/>
                    <a:p>
                      <a:pPr algn="ctr">
                        <a:lnSpc>
                          <a:spcPct val="115000"/>
                        </a:lnSpc>
                        <a:spcAft>
                          <a:spcPts val="1000"/>
                        </a:spcAft>
                      </a:pPr>
                      <a:r>
                        <a:rPr lang="fr-FR" sz="900" dirty="0">
                          <a:effectLst/>
                        </a:rPr>
                        <a:t>Durée de l’emploi</a:t>
                      </a:r>
                      <a:endParaRPr lang="fr-FR" sz="900" dirty="0">
                        <a:effectLst/>
                        <a:latin typeface="Calibri"/>
                        <a:ea typeface="Calibri"/>
                        <a:cs typeface="Times New Roman"/>
                      </a:endParaRPr>
                    </a:p>
                  </a:txBody>
                  <a:tcPr marL="54575" marR="54575" marT="0" marB="0"/>
                </a:tc>
                <a:tc>
                  <a:txBody>
                    <a:bodyPr/>
                    <a:lstStyle/>
                    <a:p>
                      <a:pPr algn="ctr">
                        <a:lnSpc>
                          <a:spcPct val="100000"/>
                        </a:lnSpc>
                        <a:spcAft>
                          <a:spcPts val="0"/>
                        </a:spcAft>
                      </a:pPr>
                      <a:r>
                        <a:rPr lang="fr-FR" sz="900" dirty="0">
                          <a:effectLst/>
                        </a:rPr>
                        <a:t>Acte de recrutement</a:t>
                      </a:r>
                    </a:p>
                    <a:p>
                      <a:pPr algn="ctr">
                        <a:lnSpc>
                          <a:spcPct val="100000"/>
                        </a:lnSpc>
                        <a:spcAft>
                          <a:spcPts val="0"/>
                        </a:spcAft>
                      </a:pPr>
                      <a:endParaRPr lang="fr-FR" sz="500" dirty="0">
                        <a:effectLst/>
                        <a:latin typeface="+mn-lt"/>
                        <a:ea typeface="Calibri"/>
                        <a:cs typeface="Times New Roman"/>
                      </a:endParaRPr>
                    </a:p>
                    <a:p>
                      <a:pPr algn="ctr">
                        <a:lnSpc>
                          <a:spcPct val="100000"/>
                        </a:lnSpc>
                        <a:spcAft>
                          <a:spcPts val="0"/>
                        </a:spcAft>
                      </a:pPr>
                      <a:r>
                        <a:rPr lang="fr-FR" sz="900" dirty="0">
                          <a:effectLst/>
                          <a:latin typeface="+mn-lt"/>
                          <a:ea typeface="Calibri"/>
                          <a:cs typeface="Times New Roman"/>
                        </a:rPr>
                        <a:t>Et code </a:t>
                      </a:r>
                      <a:r>
                        <a:rPr lang="fr-FR" sz="900" dirty="0" err="1">
                          <a:effectLst/>
                          <a:latin typeface="+mn-lt"/>
                          <a:ea typeface="Calibri"/>
                          <a:cs typeface="Times New Roman"/>
                        </a:rPr>
                        <a:t>Agirhe</a:t>
                      </a:r>
                      <a:endParaRPr lang="fr-FR" sz="900" dirty="0">
                        <a:effectLst/>
                        <a:latin typeface="+mn-lt"/>
                        <a:ea typeface="Calibri"/>
                        <a:cs typeface="Times New Roman"/>
                      </a:endParaRPr>
                    </a:p>
                    <a:p>
                      <a:pPr algn="ctr">
                        <a:lnSpc>
                          <a:spcPct val="115000"/>
                        </a:lnSpc>
                        <a:spcAft>
                          <a:spcPts val="1000"/>
                        </a:spcAft>
                      </a:pPr>
                      <a:endParaRPr lang="fr-FR" sz="900" dirty="0">
                        <a:effectLst/>
                        <a:latin typeface="Calibri"/>
                        <a:ea typeface="Calibri"/>
                        <a:cs typeface="Times New Roman"/>
                      </a:endParaRPr>
                    </a:p>
                  </a:txBody>
                  <a:tcPr marL="54575" marR="54575" marT="0" marB="0"/>
                </a:tc>
                <a:tc>
                  <a:txBody>
                    <a:bodyPr/>
                    <a:lstStyle/>
                    <a:p>
                      <a:pPr algn="ctr" fontAlgn="ctr"/>
                      <a:r>
                        <a:rPr lang="fr-FR" sz="900" b="0" u="none" strike="noStrike" dirty="0">
                          <a:solidFill>
                            <a:schemeClr val="bg1"/>
                          </a:solidFill>
                          <a:effectLst/>
                        </a:rPr>
                        <a:t> Création d’une opération</a:t>
                      </a:r>
                      <a:endParaRPr lang="fr-FR" sz="900" b="0" i="0" u="none" strike="noStrike" dirty="0">
                        <a:solidFill>
                          <a:schemeClr val="bg1"/>
                        </a:solidFill>
                        <a:effectLst/>
                        <a:latin typeface="+mn-lt"/>
                      </a:endParaRPr>
                    </a:p>
                  </a:txBody>
                  <a:tcPr marL="54575" marR="54575"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54575" marR="54575" marT="0" marB="0" anchor="ctr">
                    <a:solidFill>
                      <a:srgbClr val="FF33CC"/>
                    </a:solidFill>
                  </a:tcPr>
                </a:tc>
                <a:tc>
                  <a:txBody>
                    <a:bodyPr/>
                    <a:lstStyle/>
                    <a:p>
                      <a:pPr algn="ctr">
                        <a:lnSpc>
                          <a:spcPct val="115000"/>
                        </a:lnSpc>
                        <a:spcAft>
                          <a:spcPts val="1000"/>
                        </a:spcAft>
                      </a:pPr>
                      <a:r>
                        <a:rPr lang="fr-FR" sz="900" b="0" dirty="0">
                          <a:effectLst/>
                        </a:rPr>
                        <a:t>Offre</a:t>
                      </a:r>
                      <a:endParaRPr lang="fr-FR" sz="900" b="0" dirty="0">
                        <a:effectLst/>
                        <a:latin typeface="Calibri"/>
                        <a:ea typeface="Calibri"/>
                        <a:cs typeface="Times New Roman"/>
                      </a:endParaRPr>
                    </a:p>
                  </a:txBody>
                  <a:tcPr marL="54575" marR="54575" marT="0" marB="0" anchor="ctr">
                    <a:solidFill>
                      <a:srgbClr val="FF33CC"/>
                    </a:solidFill>
                  </a:tcPr>
                </a:tc>
                <a:extLst>
                  <a:ext uri="{0D108BD9-81ED-4DB2-BD59-A6C34878D82A}">
                    <a16:rowId xmlns:a16="http://schemas.microsoft.com/office/drawing/2014/main" val="10000"/>
                  </a:ext>
                </a:extLst>
              </a:tr>
              <a:tr h="3427938">
                <a:tc>
                  <a:txBody>
                    <a:bodyPr/>
                    <a:lstStyle/>
                    <a:p>
                      <a:pPr algn="ctr">
                        <a:lnSpc>
                          <a:spcPct val="115000"/>
                        </a:lnSpc>
                        <a:spcAft>
                          <a:spcPts val="1000"/>
                        </a:spcAft>
                      </a:pPr>
                      <a:r>
                        <a:rPr lang="fr-FR" sz="900" u="sng" dirty="0">
                          <a:effectLst/>
                        </a:rPr>
                        <a:t>Article 3-1</a:t>
                      </a:r>
                    </a:p>
                    <a:p>
                      <a:pPr algn="ctr">
                        <a:lnSpc>
                          <a:spcPct val="115000"/>
                        </a:lnSpc>
                        <a:spcAft>
                          <a:spcPts val="1000"/>
                        </a:spcAft>
                      </a:pPr>
                      <a:r>
                        <a:rPr lang="fr-FR" sz="900" u="none" dirty="0">
                          <a:effectLst/>
                          <a:latin typeface="+mn-lt"/>
                          <a:ea typeface="Calibri"/>
                          <a:cs typeface="Times New Roman"/>
                        </a:rPr>
                        <a:t>L 332-13 </a:t>
                      </a:r>
                      <a:endParaRPr lang="fr-FR" sz="900" u="none" dirty="0">
                        <a:effectLst/>
                        <a:latin typeface="Calibri"/>
                        <a:ea typeface="Calibri"/>
                        <a:cs typeface="Times New Roman"/>
                      </a:endParaRPr>
                    </a:p>
                  </a:txBody>
                  <a:tcPr marL="54575" marR="54575" marT="0" marB="0" anchor="ctr"/>
                </a:tc>
                <a:tc>
                  <a:txBody>
                    <a:bodyPr/>
                    <a:lstStyle/>
                    <a:p>
                      <a:pPr marL="68263" marR="68580" indent="0" algn="just" eaLnBrk="0">
                        <a:lnSpc>
                          <a:spcPct val="115000"/>
                        </a:lnSpc>
                        <a:spcBef>
                          <a:spcPts val="360"/>
                        </a:spcBef>
                        <a:spcAft>
                          <a:spcPts val="0"/>
                        </a:spcAft>
                      </a:pPr>
                      <a:r>
                        <a:rPr lang="fr-FR" sz="800" b="1" dirty="0">
                          <a:solidFill>
                            <a:schemeClr val="accent1">
                              <a:lumMod val="75000"/>
                            </a:schemeClr>
                          </a:solidFill>
                          <a:effectLst/>
                          <a:latin typeface="+mj-lt"/>
                        </a:rPr>
                        <a:t>Remplacement temporaire de fonctionnaires ou d’agents contractuels  </a:t>
                      </a:r>
                      <a:r>
                        <a:rPr lang="fr-FR" sz="800" b="1" spc="-20" dirty="0">
                          <a:solidFill>
                            <a:schemeClr val="accent1">
                              <a:lumMod val="75000"/>
                            </a:schemeClr>
                          </a:solidFill>
                          <a:effectLst/>
                          <a:latin typeface="+mj-lt"/>
                        </a:rPr>
                        <a:t>à temps partiel</a:t>
                      </a:r>
                      <a:r>
                        <a:rPr lang="fr-FR" sz="800" b="1" spc="-20" baseline="0" dirty="0">
                          <a:solidFill>
                            <a:schemeClr val="accent1">
                              <a:lumMod val="75000"/>
                            </a:schemeClr>
                          </a:solidFill>
                          <a:effectLst/>
                          <a:latin typeface="+mj-lt"/>
                        </a:rPr>
                        <a:t> </a:t>
                      </a:r>
                      <a:r>
                        <a:rPr lang="fr-FR" sz="800" b="1" spc="-20" dirty="0">
                          <a:solidFill>
                            <a:schemeClr val="accent1">
                              <a:lumMod val="75000"/>
                            </a:schemeClr>
                          </a:solidFill>
                          <a:effectLst/>
                          <a:latin typeface="+mj-lt"/>
                        </a:rPr>
                        <a:t>ou indisponibles en raison </a:t>
                      </a:r>
                      <a:endParaRPr lang="fr-FR" sz="800" b="1" dirty="0">
                        <a:solidFill>
                          <a:schemeClr val="accent1">
                            <a:lumMod val="75000"/>
                          </a:schemeClr>
                        </a:solidFill>
                        <a:effectLst/>
                        <a:latin typeface="+mj-lt"/>
                      </a:endParaRPr>
                    </a:p>
                    <a:p>
                      <a:pPr marL="68263" marR="68580" indent="0" algn="just" eaLnBrk="0">
                        <a:lnSpc>
                          <a:spcPct val="115000"/>
                        </a:lnSpc>
                        <a:spcBef>
                          <a:spcPts val="360"/>
                        </a:spcBef>
                        <a:spcAft>
                          <a:spcPts val="0"/>
                        </a:spcAft>
                      </a:pPr>
                      <a:r>
                        <a:rPr lang="fr-FR" sz="800" spc="-20" dirty="0">
                          <a:solidFill>
                            <a:schemeClr val="accent1">
                              <a:lumMod val="75000"/>
                            </a:schemeClr>
                          </a:solidFill>
                          <a:effectLst/>
                          <a:latin typeface="+mj-lt"/>
                        </a:rPr>
                        <a:t>d’un détachement de courte durée, d’une disponibilité de courte durée prononcée d’office, de droit ou sur demande pour raisons familiales, d’un détachement pour l’accomplissement d’un stage ou d’une période de scolarité préalable à la titularisation dans un corps ou cadre d’emplois, d’un congé régulièrement octroyé* ou de tout autre congé régulièrement octroyé en application des dispositions règlementaires applicables aux agents contractuels de la FPT  …</a:t>
                      </a:r>
                    </a:p>
                    <a:p>
                      <a:pPr marL="68263" marR="68580" indent="0" algn="just" eaLnBrk="0">
                        <a:lnSpc>
                          <a:spcPct val="115000"/>
                        </a:lnSpc>
                        <a:spcBef>
                          <a:spcPts val="360"/>
                        </a:spcBef>
                        <a:spcAft>
                          <a:spcPts val="0"/>
                        </a:spcAft>
                      </a:pPr>
                      <a:r>
                        <a:rPr lang="fr-FR" sz="800" spc="-20" dirty="0">
                          <a:solidFill>
                            <a:schemeClr val="accent1">
                              <a:lumMod val="75000"/>
                            </a:schemeClr>
                          </a:solidFill>
                          <a:effectLst/>
                          <a:latin typeface="+mj-lt"/>
                        </a:rPr>
                        <a:t>Congés : pour invalidité temporaire imputable au service, annuels, maladie, longue maladie, longue durée, maternité, paternité, adoption, formation professionnelle, VAE, bilan de compétences, parental, présence parentale…</a:t>
                      </a:r>
                    </a:p>
                    <a:p>
                      <a:pPr marL="68580" marR="68580" algn="l" eaLnBrk="0">
                        <a:lnSpc>
                          <a:spcPct val="115000"/>
                        </a:lnSpc>
                        <a:spcBef>
                          <a:spcPts val="360"/>
                        </a:spcBef>
                        <a:spcAft>
                          <a:spcPts val="0"/>
                        </a:spcAft>
                      </a:pPr>
                      <a:r>
                        <a:rPr lang="fr-FR" sz="700" spc="-20" dirty="0">
                          <a:effectLst/>
                        </a:rPr>
                        <a:t>    </a:t>
                      </a:r>
                      <a:r>
                        <a:rPr lang="fr-FR" sz="700" spc="-20" dirty="0">
                          <a:effectLst/>
                          <a:latin typeface="Cavolini" panose="03000502040302020204" pitchFamily="66" charset="0"/>
                          <a:cs typeface="Cavolini" panose="03000502040302020204" pitchFamily="66" charset="0"/>
                        </a:rPr>
                        <a:t>Ne s’applique pas pour le temps partiel thérapeutique </a:t>
                      </a:r>
                      <a:endParaRPr lang="fr-FR" sz="800" dirty="0">
                        <a:effectLst/>
                        <a:latin typeface="Cavolini" panose="03000502040302020204" pitchFamily="66" charset="0"/>
                        <a:ea typeface="Times New Roman"/>
                        <a:cs typeface="Cavolini" panose="03000502040302020204" pitchFamily="66" charset="0"/>
                      </a:endParaRPr>
                    </a:p>
                  </a:txBody>
                  <a:tcPr marL="54575" marR="54575" marT="0" marB="0" anchor="ctr"/>
                </a:tc>
                <a:tc>
                  <a:txBody>
                    <a:bodyPr/>
                    <a:lstStyle/>
                    <a:p>
                      <a:pPr algn="ctr">
                        <a:lnSpc>
                          <a:spcPct val="115000"/>
                        </a:lnSpc>
                        <a:spcAft>
                          <a:spcPts val="1000"/>
                        </a:spcAft>
                      </a:pPr>
                      <a:r>
                        <a:rPr lang="fr-FR" sz="700" dirty="0">
                          <a:effectLst/>
                        </a:rPr>
                        <a:t>Engagement dont la durée dépend de la durée d’absence de l’agent remplacé</a:t>
                      </a:r>
                      <a:endParaRPr lang="fr-FR" sz="900" dirty="0">
                        <a:effectLst/>
                      </a:endParaRPr>
                    </a:p>
                    <a:p>
                      <a:pPr algn="ctr">
                        <a:lnSpc>
                          <a:spcPct val="115000"/>
                        </a:lnSpc>
                        <a:spcAft>
                          <a:spcPts val="1000"/>
                        </a:spcAft>
                      </a:pPr>
                      <a:r>
                        <a:rPr lang="fr-FR" sz="700" dirty="0">
                          <a:effectLst/>
                        </a:rPr>
                        <a:t>Le remplacement peut prendre effet avant le départ de l’agent</a:t>
                      </a:r>
                      <a:endParaRPr lang="fr-FR" sz="900" dirty="0">
                        <a:effectLst/>
                      </a:endParaRPr>
                    </a:p>
                    <a:p>
                      <a:pPr algn="ctr">
                        <a:lnSpc>
                          <a:spcPct val="115000"/>
                        </a:lnSpc>
                        <a:spcAft>
                          <a:spcPts val="1000"/>
                        </a:spcAft>
                      </a:pPr>
                      <a:r>
                        <a:rPr lang="fr-FR" sz="700" dirty="0">
                          <a:effectLst/>
                        </a:rPr>
                        <a:t> </a:t>
                      </a:r>
                      <a:endParaRPr lang="fr-FR" sz="900" dirty="0">
                        <a:effectLst/>
                        <a:latin typeface="Calibri"/>
                        <a:ea typeface="Calibri"/>
                        <a:cs typeface="Times New Roman"/>
                      </a:endParaRPr>
                    </a:p>
                  </a:txBody>
                  <a:tcPr marL="54575" marR="54575" marT="0" marB="0" anchor="ctr">
                    <a:solidFill>
                      <a:srgbClr val="D0D8E8"/>
                    </a:solidFill>
                  </a:tcPr>
                </a:tc>
                <a:tc>
                  <a:txBody>
                    <a:bodyPr/>
                    <a:lstStyle/>
                    <a:p>
                      <a:pPr algn="ctr">
                        <a:lnSpc>
                          <a:spcPct val="115000"/>
                        </a:lnSpc>
                        <a:spcAft>
                          <a:spcPts val="1000"/>
                        </a:spcAft>
                      </a:pPr>
                      <a:r>
                        <a:rPr lang="fr-FR" sz="900" b="1" dirty="0">
                          <a:effectLst/>
                          <a:latin typeface="+mn-lt"/>
                        </a:rPr>
                        <a:t> CDD</a:t>
                      </a:r>
                    </a:p>
                    <a:p>
                      <a:pPr algn="ctr">
                        <a:lnSpc>
                          <a:spcPct val="115000"/>
                        </a:lnSpc>
                        <a:spcAft>
                          <a:spcPts val="1000"/>
                        </a:spcAft>
                      </a:pPr>
                      <a:r>
                        <a:rPr lang="fr-FR" sz="900" b="1" dirty="0">
                          <a:effectLst/>
                          <a:latin typeface="+mn-lt"/>
                          <a:ea typeface="Calibri"/>
                          <a:cs typeface="Times New Roman"/>
                        </a:rPr>
                        <a:t>XR34</a:t>
                      </a:r>
                    </a:p>
                  </a:txBody>
                  <a:tcPr marL="54575" marR="54575" marT="0" marB="0" anchor="ctr">
                    <a:solidFill>
                      <a:srgbClr val="D0D8E8"/>
                    </a:solidFill>
                  </a:tcPr>
                </a:tc>
                <a:tc>
                  <a:txBody>
                    <a:bodyPr/>
                    <a:lstStyle/>
                    <a:p>
                      <a:pPr algn="ctr">
                        <a:lnSpc>
                          <a:spcPct val="115000"/>
                        </a:lnSpc>
                        <a:spcAft>
                          <a:spcPts val="1000"/>
                        </a:spcAft>
                      </a:pPr>
                      <a:r>
                        <a:rPr lang="fr-FR" sz="700" b="1" dirty="0">
                          <a:effectLst/>
                        </a:rPr>
                        <a:t> -</a:t>
                      </a:r>
                      <a:endParaRPr lang="fr-FR" sz="900" b="1" dirty="0">
                        <a:effectLst/>
                        <a:latin typeface="Calibri"/>
                        <a:ea typeface="Calibri"/>
                        <a:cs typeface="Times New Roman"/>
                      </a:endParaRPr>
                    </a:p>
                  </a:txBody>
                  <a:tcPr marL="54575" marR="54575" marT="0" marB="0" anchor="ctr">
                    <a:solidFill>
                      <a:srgbClr val="FFCCFF"/>
                    </a:solidFill>
                  </a:tcPr>
                </a:tc>
                <a:tc>
                  <a:txBody>
                    <a:bodyPr/>
                    <a:lstStyle/>
                    <a:p>
                      <a:pPr algn="ctr">
                        <a:lnSpc>
                          <a:spcPct val="115000"/>
                        </a:lnSpc>
                        <a:spcAft>
                          <a:spcPts val="1000"/>
                        </a:spcAft>
                      </a:pPr>
                      <a:r>
                        <a:rPr lang="fr-FR" sz="700" b="1" dirty="0">
                          <a:effectLst/>
                        </a:rPr>
                        <a:t>-</a:t>
                      </a:r>
                      <a:endParaRPr lang="fr-FR" sz="900" b="1" dirty="0">
                        <a:effectLst/>
                        <a:latin typeface="Calibri"/>
                        <a:ea typeface="Calibri"/>
                        <a:cs typeface="Times New Roman"/>
                      </a:endParaRPr>
                    </a:p>
                  </a:txBody>
                  <a:tcPr marL="54575" marR="54575" marT="0" marB="0" anchor="ctr">
                    <a:solidFill>
                      <a:srgbClr val="FFCCFF"/>
                    </a:solidFill>
                  </a:tcP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endParaRPr lang="fr-FR" sz="700" b="1" dirty="0">
                        <a:effectLst/>
                      </a:endParaRPr>
                    </a:p>
                    <a:p>
                      <a:pPr marL="0" marR="0" indent="0" algn="ctr" defTabSz="914400" rtl="0" eaLnBrk="1" fontAlgn="auto" latinLnBrk="0" hangingPunct="1">
                        <a:lnSpc>
                          <a:spcPct val="115000"/>
                        </a:lnSpc>
                        <a:spcBef>
                          <a:spcPts val="0"/>
                        </a:spcBef>
                        <a:spcAft>
                          <a:spcPts val="1000"/>
                        </a:spcAft>
                        <a:buClrTx/>
                        <a:buSzTx/>
                        <a:buFontTx/>
                        <a:buNone/>
                        <a:tabLst/>
                        <a:defRPr/>
                      </a:pPr>
                      <a:r>
                        <a:rPr lang="fr-FR" sz="700" b="1" dirty="0">
                          <a:effectLst/>
                        </a:rPr>
                        <a:t>-</a:t>
                      </a:r>
                      <a:endParaRPr lang="fr-FR" sz="900" b="1" dirty="0">
                        <a:effectLst/>
                        <a:latin typeface="+mn-lt"/>
                        <a:ea typeface="Calibri"/>
                        <a:cs typeface="Times New Roman"/>
                      </a:endParaRPr>
                    </a:p>
                    <a:p>
                      <a:pPr algn="ctr">
                        <a:lnSpc>
                          <a:spcPct val="115000"/>
                        </a:lnSpc>
                        <a:spcAft>
                          <a:spcPts val="1000"/>
                        </a:spcAft>
                      </a:pPr>
                      <a:endParaRPr lang="fr-FR" sz="900" b="1" dirty="0">
                        <a:effectLst/>
                        <a:latin typeface="Calibri"/>
                        <a:ea typeface="Calibri"/>
                        <a:cs typeface="Times New Roman"/>
                      </a:endParaRPr>
                    </a:p>
                  </a:txBody>
                  <a:tcPr marL="54575" marR="54575" marT="0" marB="0" anchor="ctr">
                    <a:solidFill>
                      <a:srgbClr val="FFCCFF"/>
                    </a:solidFill>
                  </a:tcPr>
                </a:tc>
                <a:extLst>
                  <a:ext uri="{0D108BD9-81ED-4DB2-BD59-A6C34878D82A}">
                    <a16:rowId xmlns:a16="http://schemas.microsoft.com/office/drawing/2014/main" val="10001"/>
                  </a:ext>
                </a:extLst>
              </a:tr>
              <a:tr h="892033">
                <a:tc>
                  <a:txBody>
                    <a:bodyPr/>
                    <a:lstStyle/>
                    <a:p>
                      <a:pPr algn="ctr">
                        <a:lnSpc>
                          <a:spcPct val="115000"/>
                        </a:lnSpc>
                        <a:spcAft>
                          <a:spcPts val="1000"/>
                        </a:spcAft>
                      </a:pPr>
                      <a:r>
                        <a:rPr lang="fr-FR" sz="900" u="sng" dirty="0">
                          <a:effectLst/>
                        </a:rPr>
                        <a:t>Article 3-2</a:t>
                      </a:r>
                    </a:p>
                    <a:p>
                      <a:pPr algn="ctr">
                        <a:lnSpc>
                          <a:spcPct val="115000"/>
                        </a:lnSpc>
                        <a:spcAft>
                          <a:spcPts val="1000"/>
                        </a:spcAft>
                      </a:pPr>
                      <a:r>
                        <a:rPr kumimoji="0" lang="fr-FR" altLang="fr-FR" sz="900" b="1" i="0" u="none" strike="noStrike" cap="none" normalizeH="0" baseline="0" dirty="0">
                          <a:ln>
                            <a:noFill/>
                          </a:ln>
                          <a:effectLst/>
                          <a:latin typeface="Calibri" pitchFamily="34" charset="0"/>
                          <a:cs typeface="Calibri" pitchFamily="34" charset="0"/>
                        </a:rPr>
                        <a:t>L 332-14 </a:t>
                      </a:r>
                      <a:endParaRPr lang="fr-FR" sz="900" u="none" dirty="0">
                        <a:effectLst/>
                        <a:latin typeface="Calibri"/>
                        <a:ea typeface="Calibri"/>
                        <a:cs typeface="Times New Roman"/>
                      </a:endParaRPr>
                    </a:p>
                  </a:txBody>
                  <a:tcPr marL="54575" marR="54575" marT="0" marB="0" anchor="ctr"/>
                </a:tc>
                <a:tc>
                  <a:txBody>
                    <a:bodyPr/>
                    <a:lstStyle/>
                    <a:p>
                      <a:pPr algn="ctr">
                        <a:lnSpc>
                          <a:spcPct val="115000"/>
                        </a:lnSpc>
                        <a:spcAft>
                          <a:spcPts val="1000"/>
                        </a:spcAft>
                      </a:pPr>
                      <a:r>
                        <a:rPr lang="fr-FR" sz="900" b="1" dirty="0">
                          <a:solidFill>
                            <a:schemeClr val="accent1">
                              <a:lumMod val="75000"/>
                            </a:schemeClr>
                          </a:solidFill>
                          <a:effectLst/>
                        </a:rPr>
                        <a:t>Vacance temporaire d’un emploi dans l’attente du recrutement d’un fonctionnaire</a:t>
                      </a:r>
                      <a:endParaRPr lang="fr-FR" sz="900" b="1" dirty="0">
                        <a:solidFill>
                          <a:schemeClr val="accent1">
                            <a:lumMod val="75000"/>
                          </a:schemeClr>
                        </a:solidFill>
                        <a:effectLst/>
                        <a:latin typeface="Calibri"/>
                        <a:ea typeface="Calibri"/>
                        <a:cs typeface="Times New Roman"/>
                      </a:endParaRPr>
                    </a:p>
                  </a:txBody>
                  <a:tcPr marL="54575" marR="54575" marT="0" marB="0" anchor="ctr">
                    <a:solidFill>
                      <a:srgbClr val="D0D8E8"/>
                    </a:solidFill>
                  </a:tcPr>
                </a:tc>
                <a:tc>
                  <a:txBody>
                    <a:bodyPr/>
                    <a:lstStyle/>
                    <a:p>
                      <a:pPr algn="ctr">
                        <a:lnSpc>
                          <a:spcPct val="115000"/>
                        </a:lnSpc>
                        <a:spcAft>
                          <a:spcPts val="1000"/>
                        </a:spcAft>
                      </a:pPr>
                      <a:r>
                        <a:rPr lang="fr-FR" sz="700" dirty="0">
                          <a:effectLst/>
                        </a:rPr>
                        <a:t>Engagement d’une </a:t>
                      </a:r>
                      <a:r>
                        <a:rPr lang="fr-FR" sz="700" dirty="0">
                          <a:effectLst/>
                          <a:latin typeface="+mn-lt"/>
                        </a:rPr>
                        <a:t>durée maximale d’un an.</a:t>
                      </a:r>
                      <a:br>
                        <a:rPr lang="fr-FR" sz="700" dirty="0">
                          <a:effectLst/>
                          <a:latin typeface="+mn-lt"/>
                        </a:rPr>
                      </a:br>
                      <a:r>
                        <a:rPr lang="fr-FR" sz="700" dirty="0">
                          <a:effectLst/>
                          <a:latin typeface="+mn-lt"/>
                        </a:rPr>
                        <a:t>Prolongation possible </a:t>
                      </a:r>
                      <a:r>
                        <a:rPr lang="fr-FR" sz="700" baseline="0" dirty="0">
                          <a:effectLst/>
                          <a:latin typeface="+mn-lt"/>
                          <a:cs typeface="Times New Roman"/>
                        </a:rPr>
                        <a:t>dans la limite d’une durée totale de 2 ans, lorsque </a:t>
                      </a:r>
                      <a:r>
                        <a:rPr lang="fr-FR" sz="700" dirty="0">
                          <a:effectLst/>
                          <a:latin typeface="+mn-lt"/>
                        </a:rPr>
                        <a:t>la nouvelle procédure de recrutement d’un fonctionnaire n’a pu aboutir</a:t>
                      </a:r>
                    </a:p>
                  </a:txBody>
                  <a:tcPr marL="54575" marR="54575" marT="0" marB="0" anchor="ctr">
                    <a:solidFill>
                      <a:srgbClr val="D0D8E8"/>
                    </a:solidFill>
                  </a:tcPr>
                </a:tc>
                <a:tc>
                  <a:txBody>
                    <a:bodyPr/>
                    <a:lstStyle/>
                    <a:p>
                      <a:pPr algn="ctr">
                        <a:lnSpc>
                          <a:spcPct val="115000"/>
                        </a:lnSpc>
                        <a:spcAft>
                          <a:spcPts val="1000"/>
                        </a:spcAft>
                      </a:pPr>
                      <a:r>
                        <a:rPr lang="fr-FR" sz="900" b="1" dirty="0">
                          <a:effectLst/>
                          <a:latin typeface="+mn-lt"/>
                        </a:rPr>
                        <a:t>CDD</a:t>
                      </a:r>
                    </a:p>
                    <a:p>
                      <a:pPr algn="ctr">
                        <a:lnSpc>
                          <a:spcPct val="115000"/>
                        </a:lnSpc>
                        <a:spcAft>
                          <a:spcPts val="1000"/>
                        </a:spcAft>
                      </a:pPr>
                      <a:r>
                        <a:rPr lang="fr-FR" sz="900" b="1" dirty="0">
                          <a:effectLst/>
                          <a:latin typeface="+mn-lt"/>
                          <a:ea typeface="Calibri"/>
                          <a:cs typeface="Times New Roman"/>
                        </a:rPr>
                        <a:t>XR35</a:t>
                      </a:r>
                    </a:p>
                  </a:txBody>
                  <a:tcPr marL="54575" marR="54575" marT="0" marB="0" anchor="ctr">
                    <a:solidFill>
                      <a:srgbClr val="D0D8E8"/>
                    </a:solidFill>
                  </a:tcPr>
                </a:tc>
                <a:tc>
                  <a:txBody>
                    <a:bodyPr/>
                    <a:lstStyle/>
                    <a:p>
                      <a:pPr algn="ctr">
                        <a:lnSpc>
                          <a:spcPct val="115000"/>
                        </a:lnSpc>
                        <a:spcAft>
                          <a:spcPts val="1000"/>
                        </a:spcAft>
                      </a:pPr>
                      <a:r>
                        <a:rPr lang="fr-FR" sz="700" b="1" dirty="0">
                          <a:effectLst/>
                        </a:rPr>
                        <a:t>X</a:t>
                      </a:r>
                      <a:endParaRPr lang="fr-FR" sz="900" b="1" dirty="0">
                        <a:effectLst/>
                        <a:latin typeface="Calibri"/>
                        <a:ea typeface="Calibri"/>
                        <a:cs typeface="Times New Roman"/>
                      </a:endParaRPr>
                    </a:p>
                  </a:txBody>
                  <a:tcPr marL="54575" marR="54575" marT="0" marB="0" anchor="ctr">
                    <a:solidFill>
                      <a:srgbClr val="FFCCFF"/>
                    </a:solidFill>
                  </a:tcPr>
                </a:tc>
                <a:tc>
                  <a:txBody>
                    <a:bodyPr/>
                    <a:lstStyle/>
                    <a:p>
                      <a:pPr algn="ctr">
                        <a:lnSpc>
                          <a:spcPct val="115000"/>
                        </a:lnSpc>
                        <a:spcAft>
                          <a:spcPts val="1000"/>
                        </a:spcAft>
                      </a:pPr>
                      <a:r>
                        <a:rPr lang="fr-FR" sz="700" b="1" dirty="0">
                          <a:effectLst/>
                        </a:rPr>
                        <a:t>X</a:t>
                      </a:r>
                      <a:endParaRPr lang="fr-FR" sz="900" b="1" dirty="0">
                        <a:solidFill>
                          <a:srgbClr val="FF0000"/>
                        </a:solidFill>
                        <a:effectLst/>
                        <a:latin typeface="Calibri"/>
                        <a:ea typeface="Calibri"/>
                        <a:cs typeface="Times New Roman"/>
                      </a:endParaRPr>
                    </a:p>
                  </a:txBody>
                  <a:tcPr marL="54575" marR="54575" marT="0" marB="0" anchor="ctr">
                    <a:solidFill>
                      <a:srgbClr val="FFCCFF"/>
                    </a:solidFill>
                  </a:tcPr>
                </a:tc>
                <a:tc>
                  <a:txBody>
                    <a:bodyPr/>
                    <a:lstStyle/>
                    <a:p>
                      <a:pPr algn="ctr">
                        <a:lnSpc>
                          <a:spcPct val="100000"/>
                        </a:lnSpc>
                        <a:spcAft>
                          <a:spcPts val="0"/>
                        </a:spcAft>
                      </a:pPr>
                      <a:r>
                        <a:rPr lang="fr-FR" sz="700" b="1" dirty="0">
                          <a:effectLst/>
                        </a:rPr>
                        <a:t>X</a:t>
                      </a:r>
                      <a:r>
                        <a:rPr lang="fr-FR" sz="700" dirty="0">
                          <a:effectLst/>
                        </a:rPr>
                        <a:t> </a:t>
                      </a:r>
                    </a:p>
                  </a:txBody>
                  <a:tcPr marL="54575" marR="54575" marT="0" marB="0" anchor="ctr">
                    <a:solidFill>
                      <a:srgbClr val="FFCCFF"/>
                    </a:solidFill>
                  </a:tcPr>
                </a:tc>
                <a:extLst>
                  <a:ext uri="{0D108BD9-81ED-4DB2-BD59-A6C34878D82A}">
                    <a16:rowId xmlns:a16="http://schemas.microsoft.com/office/drawing/2014/main" val="10002"/>
                  </a:ext>
                </a:extLst>
              </a:tr>
            </a:tbl>
          </a:graphicData>
        </a:graphic>
      </p:graphicFrame>
      <p:sp>
        <p:nvSpPr>
          <p:cNvPr id="3" name="Rectangle 2"/>
          <p:cNvSpPr>
            <a:spLocks noChangeArrowheads="1"/>
          </p:cNvSpPr>
          <p:nvPr/>
        </p:nvSpPr>
        <p:spPr bwMode="auto">
          <a:xfrm>
            <a:off x="820738" y="1503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p:cNvSpPr>
            <a:spLocks noChangeArrowheads="1"/>
          </p:cNvSpPr>
          <p:nvPr/>
        </p:nvSpPr>
        <p:spPr bwMode="auto">
          <a:xfrm>
            <a:off x="435740" y="716301"/>
            <a:ext cx="744862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Recours à un contractuel	</a:t>
            </a: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Emploi permanent</a:t>
            </a: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Remplacement d’un fonctionnaire</a:t>
            </a:r>
            <a:br>
              <a:rPr kumimoji="0" lang="fr-FR" altLang="fr-FR" sz="1600" b="1" i="0" u="none" strike="noStrike" kern="1200" cap="none" spc="0" normalizeH="0" baseline="0" noProof="0" dirty="0">
                <a:ln>
                  <a:noFill/>
                </a:ln>
                <a:solidFill>
                  <a:srgbClr val="0070C0"/>
                </a:solidFill>
                <a:effectLst/>
                <a:uLnTx/>
                <a:uFillTx/>
                <a:latin typeface="Calibri" pitchFamily="34" charset="0"/>
                <a:ea typeface="+mn-ea"/>
                <a:cs typeface="Calibri" pitchFamily="34" charset="0"/>
              </a:rPr>
            </a:br>
            <a:r>
              <a:rPr kumimoji="0" lang="fr-FR" altLang="fr-FR" sz="1600" b="1" i="0" u="none" strike="noStrike" kern="1200" cap="none" spc="0" normalizeH="0" baseline="0" noProof="0" dirty="0">
                <a:ln>
                  <a:noFill/>
                </a:ln>
                <a:solidFill>
                  <a:srgbClr val="0070C0"/>
                </a:solidFill>
                <a:effectLst/>
                <a:uLnTx/>
                <a:uFillTx/>
                <a:latin typeface="Calibri" pitchFamily="34" charset="0"/>
                <a:ea typeface="+mn-ea"/>
                <a:cs typeface="Calibri" pitchFamily="34" charset="0"/>
              </a:rPr>
              <a:t>	</a:t>
            </a:r>
            <a:r>
              <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L 332-13 et L 332-14 du Code Général de la FP</a:t>
            </a:r>
            <a:endParaRPr kumimoji="0" lang="fr-FR" altLang="fr-FR" sz="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154238" algn="l"/>
              </a:tabLst>
              <a:defRPr/>
            </a:pPr>
            <a:endParaRPr kumimoji="0" lang="fr-FR" altLang="fr-FR" sz="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 name="Zone de texte 2">
            <a:extLst>
              <a:ext uri="{FF2B5EF4-FFF2-40B4-BE49-F238E27FC236}">
                <a16:creationId xmlns:a16="http://schemas.microsoft.com/office/drawing/2014/main" id="{B7767842-3C3F-4DED-9D64-F14EE0CF5845}"/>
              </a:ext>
            </a:extLst>
          </p:cNvPr>
          <p:cNvSpPr txBox="1">
            <a:spLocks noChangeArrowheads="1"/>
          </p:cNvSpPr>
          <p:nvPr/>
        </p:nvSpPr>
        <p:spPr bwMode="auto">
          <a:xfrm>
            <a:off x="6660232" y="1375538"/>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pic>
        <p:nvPicPr>
          <p:cNvPr id="6" name="Graphique 5">
            <a:extLst>
              <a:ext uri="{FF2B5EF4-FFF2-40B4-BE49-F238E27FC236}">
                <a16:creationId xmlns:a16="http://schemas.microsoft.com/office/drawing/2014/main" id="{9C77F3E7-3905-4ECC-8573-C44A00AA0E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9632" y="5354637"/>
            <a:ext cx="159426" cy="168404"/>
          </a:xfrm>
          <a:prstGeom prst="rect">
            <a:avLst/>
          </a:prstGeom>
        </p:spPr>
      </p:pic>
    </p:spTree>
    <p:extLst>
      <p:ext uri="{BB962C8B-B14F-4D97-AF65-F5344CB8AC3E}">
        <p14:creationId xmlns:p14="http://schemas.microsoft.com/office/powerpoint/2010/main" val="3566838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548680"/>
            <a:ext cx="8280920" cy="172970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Recours à un contractuel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Emploi p</a:t>
            </a:r>
            <a:r>
              <a:rPr kumimoji="0" lang="fr-FR" sz="2000" b="1" i="0" u="none" strike="noStrike" kern="1200" cap="none" spc="0" normalizeH="0" baseline="0" noProof="0" dirty="0">
                <a:ln>
                  <a:noFill/>
                </a:ln>
                <a:solidFill>
                  <a:srgbClr val="F79646"/>
                </a:solidFill>
                <a:effectLst/>
                <a:uLnTx/>
                <a:uFillTx/>
                <a:latin typeface="Calibri"/>
                <a:ea typeface="Calibri"/>
                <a:cs typeface="Calibri"/>
              </a:rPr>
              <a:t>ermanent</a:t>
            </a:r>
          </a:p>
          <a:p>
            <a:pPr marL="0" marR="0" lvl="0" indent="0" algn="l" defTabSz="914400" rtl="0" eaLnBrk="1" fontAlgn="auto" latinLnBrk="0" hangingPunct="1">
              <a:lnSpc>
                <a:spcPct val="115000"/>
              </a:lnSpc>
              <a:spcBef>
                <a:spcPts val="0"/>
              </a:spcBef>
              <a:spcAft>
                <a:spcPts val="0"/>
              </a:spcAft>
              <a:buClrTx/>
              <a:buSzTx/>
              <a:buFontTx/>
              <a:buNone/>
              <a:tabLst>
                <a:tab pos="2689225" algn="l"/>
              </a:tabLst>
              <a:defRPr/>
            </a:pPr>
            <a:r>
              <a:rPr kumimoji="0" lang="fr-FR" sz="1600" b="1" i="0" u="none" strike="noStrike" kern="1200" cap="none" spc="0" normalizeH="0" baseline="0" noProof="0" dirty="0">
                <a:ln>
                  <a:noFill/>
                </a:ln>
                <a:solidFill>
                  <a:srgbClr val="F79646"/>
                </a:solidFill>
                <a:effectLst/>
                <a:uLnTx/>
                <a:uFillTx/>
                <a:latin typeface="Calibri"/>
                <a:ea typeface="Calibri"/>
                <a:cs typeface="Calibri"/>
              </a:rPr>
              <a:t>	</a:t>
            </a: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a:t>
            </a:r>
            <a:r>
              <a:rPr kumimoji="0" lang="fr-FR" altLang="fr-FR" sz="2000" b="1" i="0" u="none" strike="noStrike" kern="1200" cap="none" spc="0" normalizeH="0" baseline="0" noProof="0" dirty="0">
                <a:ln>
                  <a:noFill/>
                </a:ln>
                <a:solidFill>
                  <a:srgbClr val="F79646"/>
                </a:solidFill>
                <a:effectLst/>
                <a:uLnTx/>
                <a:uFillTx/>
                <a:latin typeface="Calibri"/>
                <a:ea typeface="+mn-ea"/>
                <a:cs typeface="Calibri"/>
                <a:sym typeface="Wingdings"/>
              </a:rPr>
              <a:t>T</a:t>
            </a:r>
            <a:r>
              <a:rPr kumimoji="0" lang="fr-FR" sz="2000" b="1" i="0" u="none" strike="noStrike" kern="1200" cap="none" spc="0" normalizeH="0" baseline="0" noProof="0" dirty="0">
                <a:ln>
                  <a:noFill/>
                </a:ln>
                <a:solidFill>
                  <a:srgbClr val="F79646"/>
                </a:solidFill>
                <a:effectLst/>
                <a:uLnTx/>
                <a:uFillTx/>
                <a:latin typeface="Calibri"/>
                <a:ea typeface="Calibri"/>
                <a:cs typeface="Calibri"/>
              </a:rPr>
              <a:t>outes catégories (A, B et C)</a:t>
            </a:r>
            <a:br>
              <a:rPr kumimoji="0" lang="fr-FR" sz="2000" b="0" i="0" u="none" strike="noStrike" kern="1200" cap="none" spc="0" normalizeH="0" baseline="0" noProof="0" dirty="0">
                <a:ln>
                  <a:noFill/>
                </a:ln>
                <a:solidFill>
                  <a:srgbClr val="F79646"/>
                </a:solidFill>
                <a:effectLst/>
                <a:uLnTx/>
                <a:uFillTx/>
                <a:latin typeface="Calibri"/>
                <a:ea typeface="Calibri"/>
                <a:cs typeface="Times New Roman"/>
              </a:rPr>
            </a:br>
            <a:r>
              <a:rPr kumimoji="0" lang="fr-FR" sz="2000" b="0" i="0" u="none" strike="noStrike" kern="1200" cap="none" spc="0" normalizeH="0" baseline="0" noProof="0" dirty="0">
                <a:ln>
                  <a:noFill/>
                </a:ln>
                <a:solidFill>
                  <a:srgbClr val="F79646"/>
                </a:solidFill>
                <a:effectLst/>
                <a:uLnTx/>
                <a:uFillTx/>
                <a:latin typeface="Calibri"/>
                <a:ea typeface="Calibri"/>
                <a:cs typeface="Times New Roman"/>
              </a:rPr>
              <a:t>	</a:t>
            </a:r>
            <a:r>
              <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L 332- 8 1° et L 332-8 2° du Code Général de la FP</a:t>
            </a:r>
          </a:p>
          <a:p>
            <a:pPr marL="0" marR="0" lvl="0" indent="0" algn="l" defTabSz="914400" rtl="0" eaLnBrk="1" fontAlgn="auto" latinLnBrk="0" hangingPunct="1">
              <a:lnSpc>
                <a:spcPct val="115000"/>
              </a:lnSpc>
              <a:spcBef>
                <a:spcPts val="0"/>
              </a:spcBef>
              <a:spcAft>
                <a:spcPts val="0"/>
              </a:spcAft>
              <a:buClrTx/>
              <a:buSzTx/>
              <a:buFontTx/>
              <a:buNone/>
              <a:tabLst>
                <a:tab pos="2689225" algn="l"/>
              </a:tabLst>
              <a:defRPr/>
            </a:pPr>
            <a:endParaRPr kumimoji="0" lang="fr-FR" sz="8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Calibri"/>
                <a:cs typeface="Calibri"/>
              </a:rPr>
              <a:t>          </a:t>
            </a:r>
            <a:endParaRPr kumimoji="0" lang="fr-FR" sz="1200" b="0" i="0" u="none" strike="noStrike" kern="1200" cap="none" spc="0" normalizeH="0" baseline="0" noProof="0" dirty="0">
              <a:ln>
                <a:noFill/>
              </a:ln>
              <a:solidFill>
                <a:srgbClr val="4F81BD">
                  <a:lumMod val="75000"/>
                </a:srgbClr>
              </a:solidFill>
              <a:effectLst/>
              <a:uLnTx/>
              <a:uFillTx/>
              <a:latin typeface="Calibri"/>
              <a:ea typeface="Calibri"/>
              <a:cs typeface="Times New Roman"/>
            </a:endParaRPr>
          </a:p>
        </p:txBody>
      </p:sp>
      <p:graphicFrame>
        <p:nvGraphicFramePr>
          <p:cNvPr id="5" name="Tableau 4"/>
          <p:cNvGraphicFramePr>
            <a:graphicFrameLocks noGrp="1"/>
          </p:cNvGraphicFramePr>
          <p:nvPr/>
        </p:nvGraphicFramePr>
        <p:xfrm>
          <a:off x="251520" y="2060848"/>
          <a:ext cx="8642794" cy="4582154"/>
        </p:xfrm>
        <a:graphic>
          <a:graphicData uri="http://schemas.openxmlformats.org/drawingml/2006/table">
            <a:tbl>
              <a:tblPr firstRow="1" firstCol="1" bandRow="1">
                <a:tableStyleId>{5C22544A-7EE6-4342-B048-85BDC9FD1C3A}</a:tableStyleId>
              </a:tblPr>
              <a:tblGrid>
                <a:gridCol w="809425">
                  <a:extLst>
                    <a:ext uri="{9D8B030D-6E8A-4147-A177-3AD203B41FA5}">
                      <a16:colId xmlns:a16="http://schemas.microsoft.com/office/drawing/2014/main" val="20000"/>
                    </a:ext>
                  </a:extLst>
                </a:gridCol>
                <a:gridCol w="2040093">
                  <a:extLst>
                    <a:ext uri="{9D8B030D-6E8A-4147-A177-3AD203B41FA5}">
                      <a16:colId xmlns:a16="http://schemas.microsoft.com/office/drawing/2014/main" val="20001"/>
                    </a:ext>
                  </a:extLst>
                </a:gridCol>
                <a:gridCol w="2563047">
                  <a:extLst>
                    <a:ext uri="{9D8B030D-6E8A-4147-A177-3AD203B41FA5}">
                      <a16:colId xmlns:a16="http://schemas.microsoft.com/office/drawing/2014/main" val="20002"/>
                    </a:ext>
                  </a:extLst>
                </a:gridCol>
                <a:gridCol w="468000">
                  <a:extLst>
                    <a:ext uri="{9D8B030D-6E8A-4147-A177-3AD203B41FA5}">
                      <a16:colId xmlns:a16="http://schemas.microsoft.com/office/drawing/2014/main" val="20003"/>
                    </a:ext>
                  </a:extLst>
                </a:gridCol>
                <a:gridCol w="468000">
                  <a:extLst>
                    <a:ext uri="{9D8B030D-6E8A-4147-A177-3AD203B41FA5}">
                      <a16:colId xmlns:a16="http://schemas.microsoft.com/office/drawing/2014/main" val="2681778359"/>
                    </a:ext>
                  </a:extLst>
                </a:gridCol>
                <a:gridCol w="792088">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82061">
                  <a:extLst>
                    <a:ext uri="{9D8B030D-6E8A-4147-A177-3AD203B41FA5}">
                      <a16:colId xmlns:a16="http://schemas.microsoft.com/office/drawing/2014/main" val="20006"/>
                    </a:ext>
                  </a:extLst>
                </a:gridCol>
              </a:tblGrid>
              <a:tr h="645150">
                <a:tc gridSpan="2">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mn-lt"/>
                        <a:ea typeface="Calibri"/>
                        <a:cs typeface="Times New Roman"/>
                      </a:endParaRPr>
                    </a:p>
                  </a:txBody>
                  <a:tcPr marL="60866" marR="60866" marT="0" marB="0" anchor="ctr"/>
                </a:tc>
                <a:tc hMerge="1">
                  <a:txBody>
                    <a:bodyPr/>
                    <a:lstStyle/>
                    <a:p>
                      <a:endParaRPr lang="fr-FR"/>
                    </a:p>
                  </a:txBody>
                  <a:tcPr/>
                </a:tc>
                <a:tc>
                  <a:txBody>
                    <a:bodyPr/>
                    <a:lstStyle/>
                    <a:p>
                      <a:pPr algn="ctr">
                        <a:lnSpc>
                          <a:spcPct val="115000"/>
                        </a:lnSpc>
                        <a:spcAft>
                          <a:spcPts val="1000"/>
                        </a:spcAft>
                      </a:pPr>
                      <a:r>
                        <a:rPr lang="fr-FR" sz="900" dirty="0">
                          <a:effectLst/>
                        </a:rPr>
                        <a:t>Durée de l’emploi</a:t>
                      </a:r>
                      <a:endParaRPr lang="fr-FR" sz="700" dirty="0">
                        <a:effectLst/>
                        <a:latin typeface="Calibri"/>
                        <a:ea typeface="Calibri"/>
                        <a:cs typeface="Times New Roman"/>
                      </a:endParaRPr>
                    </a:p>
                  </a:txBody>
                  <a:tcPr marL="60866" marR="60866" marT="0" marB="0" anchor="ctr"/>
                </a:tc>
                <a:tc gridSpan="2">
                  <a:txBody>
                    <a:bodyPr/>
                    <a:lstStyle/>
                    <a:p>
                      <a:pPr algn="ctr">
                        <a:lnSpc>
                          <a:spcPct val="100000"/>
                        </a:lnSpc>
                        <a:spcAft>
                          <a:spcPts val="0"/>
                        </a:spcAft>
                      </a:pPr>
                      <a:r>
                        <a:rPr lang="fr-FR" sz="800" dirty="0">
                          <a:effectLst/>
                        </a:rPr>
                        <a:t>Acte de recrutement</a:t>
                      </a:r>
                    </a:p>
                    <a:p>
                      <a:pPr algn="ctr">
                        <a:lnSpc>
                          <a:spcPct val="100000"/>
                        </a:lnSpc>
                        <a:spcAft>
                          <a:spcPts val="0"/>
                        </a:spcAft>
                      </a:pPr>
                      <a:endParaRPr lang="fr-FR" sz="400" dirty="0">
                        <a:effectLst/>
                        <a:latin typeface="+mn-lt"/>
                        <a:ea typeface="Calibri"/>
                        <a:cs typeface="Times New Roman"/>
                      </a:endParaRPr>
                    </a:p>
                    <a:p>
                      <a:pPr algn="ctr">
                        <a:lnSpc>
                          <a:spcPct val="100000"/>
                        </a:lnSpc>
                        <a:spcAft>
                          <a:spcPts val="0"/>
                        </a:spcAft>
                      </a:pPr>
                      <a:r>
                        <a:rPr lang="fr-FR" sz="800" dirty="0">
                          <a:effectLst/>
                          <a:latin typeface="+mn-lt"/>
                          <a:ea typeface="Calibri"/>
                          <a:cs typeface="Times New Roman"/>
                        </a:rPr>
                        <a:t>Et code </a:t>
                      </a:r>
                      <a:r>
                        <a:rPr lang="fr-FR" sz="800" dirty="0" err="1">
                          <a:effectLst/>
                          <a:latin typeface="+mn-lt"/>
                          <a:ea typeface="Calibri"/>
                          <a:cs typeface="Times New Roman"/>
                        </a:rPr>
                        <a:t>Agirhe</a:t>
                      </a:r>
                      <a:endParaRPr lang="fr-FR" sz="800" dirty="0">
                        <a:effectLst/>
                        <a:latin typeface="+mn-lt"/>
                        <a:ea typeface="Calibri"/>
                        <a:cs typeface="Times New Roman"/>
                      </a:endParaRPr>
                    </a:p>
                  </a:txBody>
                  <a:tcPr marL="60866" marR="60866" marT="0" marB="0" anchor="ctr"/>
                </a:tc>
                <a:tc hMerge="1">
                  <a:txBody>
                    <a:bodyPr/>
                    <a:lstStyle/>
                    <a:p>
                      <a:endParaRPr lang="fr-FR"/>
                    </a:p>
                  </a:txBody>
                  <a:tcPr/>
                </a:tc>
                <a:tc>
                  <a:txBody>
                    <a:bodyPr/>
                    <a:lstStyle/>
                    <a:p>
                      <a:pPr marL="38735" algn="ctr">
                        <a:lnSpc>
                          <a:spcPct val="115000"/>
                        </a:lnSpc>
                        <a:spcAft>
                          <a:spcPts val="1000"/>
                        </a:spcAft>
                      </a:pPr>
                      <a:r>
                        <a:rPr lang="fr-FR" sz="900" b="0" dirty="0">
                          <a:effectLst/>
                        </a:rPr>
                        <a:t>Création d’une</a:t>
                      </a:r>
                      <a:r>
                        <a:rPr lang="fr-FR" sz="900" b="0" baseline="0" dirty="0">
                          <a:effectLst/>
                        </a:rPr>
                        <a:t> opération</a:t>
                      </a:r>
                      <a:endParaRPr lang="fr-FR" sz="900" b="0" dirty="0">
                        <a:effectLst/>
                        <a:latin typeface="Calibri"/>
                        <a:ea typeface="Calibri"/>
                        <a:cs typeface="Times New Roman"/>
                      </a:endParaRPr>
                    </a:p>
                  </a:txBody>
                  <a:tcPr marL="60866" marR="60866"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60866" marR="60866" marT="0" marB="0" anchor="ctr">
                    <a:solidFill>
                      <a:srgbClr val="FF33CC"/>
                    </a:solidFill>
                  </a:tcPr>
                </a:tc>
                <a:tc>
                  <a:txBody>
                    <a:bodyPr/>
                    <a:lstStyle/>
                    <a:p>
                      <a:pPr algn="ctr">
                        <a:lnSpc>
                          <a:spcPct val="115000"/>
                        </a:lnSpc>
                        <a:spcAft>
                          <a:spcPts val="1000"/>
                        </a:spcAft>
                      </a:pPr>
                      <a:r>
                        <a:rPr lang="fr-FR" sz="900" b="0" dirty="0">
                          <a:effectLst/>
                        </a:rPr>
                        <a:t>Offre</a:t>
                      </a:r>
                      <a:endParaRPr lang="fr-FR" sz="900" b="0" dirty="0">
                        <a:effectLst/>
                        <a:latin typeface="Calibri"/>
                        <a:ea typeface="Calibri"/>
                        <a:cs typeface="Times New Roman"/>
                      </a:endParaRPr>
                    </a:p>
                  </a:txBody>
                  <a:tcPr marL="60866" marR="60866" marT="0" marB="0" anchor="ctr">
                    <a:solidFill>
                      <a:srgbClr val="FF33CC"/>
                    </a:solidFill>
                  </a:tcPr>
                </a:tc>
                <a:extLst>
                  <a:ext uri="{0D108BD9-81ED-4DB2-BD59-A6C34878D82A}">
                    <a16:rowId xmlns:a16="http://schemas.microsoft.com/office/drawing/2014/main" val="10000"/>
                  </a:ext>
                </a:extLst>
              </a:tr>
              <a:tr h="2163480">
                <a:tc>
                  <a:txBody>
                    <a:bodyPr/>
                    <a:lstStyle/>
                    <a:p>
                      <a:pPr>
                        <a:lnSpc>
                          <a:spcPct val="115000"/>
                        </a:lnSpc>
                        <a:spcAft>
                          <a:spcPts val="1000"/>
                        </a:spcAft>
                      </a:pPr>
                      <a:r>
                        <a:rPr lang="fr-FR" sz="900" dirty="0">
                          <a:effectLst/>
                        </a:rPr>
                        <a:t> </a:t>
                      </a:r>
                    </a:p>
                    <a:p>
                      <a:pPr>
                        <a:lnSpc>
                          <a:spcPct val="115000"/>
                        </a:lnSpc>
                        <a:spcAft>
                          <a:spcPts val="1000"/>
                        </a:spcAft>
                      </a:pPr>
                      <a:r>
                        <a:rPr lang="fr-FR" sz="900" dirty="0">
                          <a:effectLst/>
                        </a:rPr>
                        <a:t> </a:t>
                      </a:r>
                    </a:p>
                    <a:p>
                      <a:pPr>
                        <a:lnSpc>
                          <a:spcPct val="115000"/>
                        </a:lnSpc>
                        <a:spcAft>
                          <a:spcPts val="1000"/>
                        </a:spcAft>
                      </a:pPr>
                      <a:r>
                        <a:rPr lang="fr-FR" sz="900" dirty="0">
                          <a:effectLst/>
                        </a:rPr>
                        <a:t> </a:t>
                      </a:r>
                    </a:p>
                    <a:p>
                      <a:pPr algn="ctr">
                        <a:lnSpc>
                          <a:spcPct val="115000"/>
                        </a:lnSpc>
                        <a:spcAft>
                          <a:spcPts val="1000"/>
                        </a:spcAft>
                      </a:pPr>
                      <a:r>
                        <a:rPr lang="fr-FR" sz="900" u="sng" dirty="0">
                          <a:effectLst/>
                        </a:rPr>
                        <a:t>Article 3-3 1°</a:t>
                      </a:r>
                      <a:endParaRPr lang="fr-FR" sz="900" dirty="0">
                        <a:effectLst/>
                      </a:endParaRPr>
                    </a:p>
                    <a:p>
                      <a:pPr algn="ctr">
                        <a:lnSpc>
                          <a:spcPct val="115000"/>
                        </a:lnSpc>
                        <a:spcAft>
                          <a:spcPts val="1000"/>
                        </a:spcAft>
                      </a:pPr>
                      <a:r>
                        <a:rPr lang="fr-FR" sz="900" dirty="0">
                          <a:effectLst/>
                        </a:rPr>
                        <a:t> L 332- 8 1° </a:t>
                      </a:r>
                    </a:p>
                    <a:p>
                      <a:pPr>
                        <a:lnSpc>
                          <a:spcPct val="115000"/>
                        </a:lnSpc>
                        <a:spcAft>
                          <a:spcPts val="1000"/>
                        </a:spcAft>
                      </a:pPr>
                      <a:r>
                        <a:rPr lang="fr-FR" sz="900" dirty="0">
                          <a:effectLst/>
                        </a:rPr>
                        <a:t> </a:t>
                      </a:r>
                    </a:p>
                    <a:p>
                      <a:pPr>
                        <a:lnSpc>
                          <a:spcPct val="115000"/>
                        </a:lnSpc>
                        <a:spcAft>
                          <a:spcPts val="1000"/>
                        </a:spcAft>
                        <a:tabLst>
                          <a:tab pos="695325" algn="l"/>
                        </a:tabLst>
                      </a:pPr>
                      <a:r>
                        <a:rPr lang="fr-FR" sz="900" dirty="0">
                          <a:effectLst/>
                        </a:rPr>
                        <a:t> </a:t>
                      </a:r>
                      <a:endParaRPr lang="fr-FR" sz="900" dirty="0">
                        <a:effectLst/>
                        <a:latin typeface="Calibri"/>
                        <a:ea typeface="Calibri"/>
                        <a:cs typeface="Times New Roman"/>
                      </a:endParaRPr>
                    </a:p>
                  </a:txBody>
                  <a:tcPr marL="60866" marR="60866" marT="0" marB="0"/>
                </a:tc>
                <a:tc>
                  <a:txBody>
                    <a:bodyPr/>
                    <a:lstStyle/>
                    <a:p>
                      <a:pPr>
                        <a:lnSpc>
                          <a:spcPct val="115000"/>
                        </a:lnSpc>
                        <a:spcAft>
                          <a:spcPts val="1000"/>
                        </a:spcAft>
                      </a:pPr>
                      <a:r>
                        <a:rPr lang="fr-FR" sz="800" dirty="0">
                          <a:effectLst/>
                        </a:rPr>
                        <a:t> </a:t>
                      </a:r>
                    </a:p>
                    <a:p>
                      <a:pPr>
                        <a:lnSpc>
                          <a:spcPct val="115000"/>
                        </a:lnSpc>
                        <a:spcAft>
                          <a:spcPts val="1000"/>
                        </a:spcAft>
                      </a:pPr>
                      <a:r>
                        <a:rPr lang="fr-FR" sz="800" dirty="0">
                          <a:effectLst/>
                        </a:rPr>
                        <a:t> </a:t>
                      </a:r>
                    </a:p>
                    <a:p>
                      <a:pPr>
                        <a:lnSpc>
                          <a:spcPct val="115000"/>
                        </a:lnSpc>
                        <a:spcAft>
                          <a:spcPts val="1000"/>
                        </a:spcAft>
                      </a:pPr>
                      <a:r>
                        <a:rPr lang="fr-FR" sz="800" dirty="0">
                          <a:effectLst/>
                        </a:rPr>
                        <a:t> </a:t>
                      </a:r>
                    </a:p>
                    <a:p>
                      <a:pPr algn="ctr">
                        <a:lnSpc>
                          <a:spcPct val="115000"/>
                        </a:lnSpc>
                        <a:spcAft>
                          <a:spcPts val="1000"/>
                        </a:spcAft>
                      </a:pPr>
                      <a:r>
                        <a:rPr lang="fr-FR" sz="900" b="1" dirty="0">
                          <a:solidFill>
                            <a:schemeClr val="accent1">
                              <a:lumMod val="75000"/>
                            </a:schemeClr>
                          </a:solidFill>
                          <a:effectLst/>
                        </a:rPr>
                        <a:t>Absence de cadre d’emplois de fonctionnaires susceptibles d’assurer les fonctions correspondantes</a:t>
                      </a:r>
                    </a:p>
                    <a:p>
                      <a:pPr algn="ctr">
                        <a:lnSpc>
                          <a:spcPct val="115000"/>
                        </a:lnSpc>
                        <a:spcAft>
                          <a:spcPts val="1000"/>
                        </a:spcAft>
                      </a:pPr>
                      <a:r>
                        <a:rPr lang="fr-FR" sz="800" b="0" baseline="0" dirty="0">
                          <a:solidFill>
                            <a:schemeClr val="tx1"/>
                          </a:solidFill>
                          <a:effectLst/>
                          <a:sym typeface="Webdings"/>
                        </a:rPr>
                        <a:t> </a:t>
                      </a:r>
                      <a:r>
                        <a:rPr lang="fr-FR" sz="700" b="0" dirty="0">
                          <a:solidFill>
                            <a:schemeClr val="tx1"/>
                          </a:solidFill>
                          <a:effectLst/>
                          <a:latin typeface="Cavolini" panose="03000502040302020204" pitchFamily="66" charset="0"/>
                          <a:cs typeface="Cavolini" panose="03000502040302020204" pitchFamily="66" charset="0"/>
                        </a:rPr>
                        <a:t>La collectivité doit s’assurer de l’absence effective de cadre</a:t>
                      </a:r>
                      <a:r>
                        <a:rPr lang="fr-FR" sz="700" b="0" baseline="0" dirty="0">
                          <a:solidFill>
                            <a:schemeClr val="tx1"/>
                          </a:solidFill>
                          <a:effectLst/>
                          <a:latin typeface="Cavolini" panose="03000502040302020204" pitchFamily="66" charset="0"/>
                          <a:cs typeface="Cavolini" panose="03000502040302020204" pitchFamily="66" charset="0"/>
                        </a:rPr>
                        <a:t> d’emplois</a:t>
                      </a:r>
                      <a:endParaRPr lang="fr-FR" sz="700" dirty="0">
                        <a:effectLst/>
                        <a:latin typeface="Cavolini" panose="03000502040302020204" pitchFamily="66" charset="0"/>
                        <a:ea typeface="Calibri"/>
                        <a:cs typeface="Cavolini" panose="03000502040302020204" pitchFamily="66" charset="0"/>
                      </a:endParaRPr>
                    </a:p>
                  </a:txBody>
                  <a:tcPr marL="60866" marR="60866" marT="0" marB="0"/>
                </a:tc>
                <a:tc rowSpan="2">
                  <a:txBody>
                    <a:bodyPr/>
                    <a:lstStyle/>
                    <a:p>
                      <a:pPr algn="just">
                        <a:lnSpc>
                          <a:spcPct val="115000"/>
                        </a:lnSpc>
                        <a:spcAft>
                          <a:spcPts val="1000"/>
                        </a:spcAft>
                      </a:pPr>
                      <a:r>
                        <a:rPr lang="fr-FR" sz="700" u="none" strike="noStrike" dirty="0">
                          <a:effectLst/>
                        </a:rPr>
                        <a:t> </a:t>
                      </a:r>
                      <a:r>
                        <a:rPr lang="fr-FR" sz="700" b="1" u="sng" dirty="0">
                          <a:effectLst/>
                        </a:rPr>
                        <a:t>Durée maximale par contrat : </a:t>
                      </a:r>
                      <a:endParaRPr lang="fr-FR" sz="700" b="1" dirty="0">
                        <a:effectLst/>
                      </a:endParaRPr>
                    </a:p>
                    <a:p>
                      <a:pPr algn="ctr">
                        <a:lnSpc>
                          <a:spcPct val="115000"/>
                        </a:lnSpc>
                        <a:spcAft>
                          <a:spcPts val="1000"/>
                        </a:spcAft>
                      </a:pPr>
                      <a:r>
                        <a:rPr lang="fr-FR" sz="700" dirty="0">
                          <a:effectLst/>
                        </a:rPr>
                        <a:t>3 ans </a:t>
                      </a:r>
                      <a:r>
                        <a:rPr lang="fr-FR" sz="700" b="0" dirty="0">
                          <a:solidFill>
                            <a:schemeClr val="tx1"/>
                          </a:solidFill>
                          <a:effectLst/>
                        </a:rPr>
                        <a:t>maximum</a:t>
                      </a:r>
                      <a:r>
                        <a:rPr lang="fr-FR" sz="700" dirty="0">
                          <a:effectLst/>
                        </a:rPr>
                        <a:t>, renouvelable dans la limite totale de 6 ans</a:t>
                      </a:r>
                    </a:p>
                    <a:p>
                      <a:pPr algn="ctr">
                        <a:lnSpc>
                          <a:spcPct val="115000"/>
                        </a:lnSpc>
                        <a:spcAft>
                          <a:spcPts val="1000"/>
                        </a:spcAft>
                      </a:pPr>
                      <a:r>
                        <a:rPr lang="fr-FR" sz="700" dirty="0">
                          <a:effectLst/>
                        </a:rPr>
                        <a:t> Au-delà de 6 ans, si renouvellement, il ne peut avoir lieu que par contrat à durée indéterminé</a:t>
                      </a:r>
                    </a:p>
                    <a:p>
                      <a:pPr algn="ctr">
                        <a:lnSpc>
                          <a:spcPct val="115000"/>
                        </a:lnSpc>
                        <a:spcAft>
                          <a:spcPts val="1000"/>
                        </a:spcAft>
                      </a:pPr>
                      <a:r>
                        <a:rPr lang="fr-FR" sz="700" dirty="0">
                          <a:effectLst/>
                        </a:rPr>
                        <a:t>Tout contrat conclu ou renouvelé pour pourvoir un emploi permanent (L 332-8) avec un agent qui justifie de 6 ans de services, de même niveau hiérarchique, au sein de cette même collectivité est conclu pour une durée indéterminée</a:t>
                      </a:r>
                    </a:p>
                    <a:p>
                      <a:pPr algn="just">
                        <a:lnSpc>
                          <a:spcPct val="100000"/>
                        </a:lnSpc>
                        <a:spcAft>
                          <a:spcPts val="0"/>
                        </a:spcAft>
                      </a:pPr>
                      <a:r>
                        <a:rPr lang="fr-FR" sz="700" u="none" strike="noStrike" dirty="0">
                          <a:effectLst/>
                        </a:rPr>
                        <a:t> </a:t>
                      </a:r>
                      <a:endParaRPr lang="fr-FR" sz="700" u="sng" strike="noStrike" dirty="0">
                        <a:effectLst/>
                      </a:endParaRPr>
                    </a:p>
                    <a:p>
                      <a:pPr algn="just">
                        <a:lnSpc>
                          <a:spcPct val="100000"/>
                        </a:lnSpc>
                        <a:spcAft>
                          <a:spcPts val="0"/>
                        </a:spcAft>
                      </a:pPr>
                      <a:r>
                        <a:rPr lang="fr-FR" sz="700" b="1" u="sng" strike="noStrike" dirty="0">
                          <a:effectLst/>
                        </a:rPr>
                        <a:t>Cumul de la durée de contrat :</a:t>
                      </a:r>
                    </a:p>
                    <a:p>
                      <a:pPr algn="just">
                        <a:lnSpc>
                          <a:spcPct val="100000"/>
                        </a:lnSpc>
                        <a:spcAft>
                          <a:spcPts val="0"/>
                        </a:spcAft>
                      </a:pPr>
                      <a:endParaRPr lang="fr-FR" sz="700" u="none" strike="noStrike" dirty="0">
                        <a:effectLst/>
                      </a:endParaRPr>
                    </a:p>
                    <a:p>
                      <a:pPr algn="ctr">
                        <a:lnSpc>
                          <a:spcPct val="115000"/>
                        </a:lnSpc>
                        <a:spcAft>
                          <a:spcPts val="1000"/>
                        </a:spcAft>
                      </a:pPr>
                      <a:endParaRPr lang="fr-FR" sz="700" u="none" strike="noStrike" dirty="0">
                        <a:effectLst/>
                      </a:endParaRPr>
                    </a:p>
                    <a:p>
                      <a:pPr algn="ctr">
                        <a:lnSpc>
                          <a:spcPct val="115000"/>
                        </a:lnSpc>
                        <a:spcAft>
                          <a:spcPts val="1000"/>
                        </a:spcAft>
                      </a:pPr>
                      <a:r>
                        <a:rPr lang="fr-FR" sz="700" u="none" strike="noStrike" dirty="0">
                          <a:effectLst/>
                        </a:rPr>
                        <a:t>- Temps partiel et temps non complet : assimilés à du temps plein</a:t>
                      </a:r>
                    </a:p>
                    <a:p>
                      <a:pPr algn="ctr">
                        <a:lnSpc>
                          <a:spcPct val="115000"/>
                        </a:lnSpc>
                        <a:spcAft>
                          <a:spcPts val="1000"/>
                        </a:spcAft>
                      </a:pPr>
                      <a:r>
                        <a:rPr lang="fr-FR" sz="700" u="none" strike="noStrike" dirty="0">
                          <a:effectLst/>
                        </a:rPr>
                        <a:t>- Les services discontinus sont pris en compte si la durée d’interruption entre 2 contrats n’excède pas 4 mois</a:t>
                      </a:r>
                    </a:p>
                    <a:p>
                      <a:pPr algn="ctr">
                        <a:lnSpc>
                          <a:spcPct val="115000"/>
                        </a:lnSpc>
                        <a:spcAft>
                          <a:spcPts val="1000"/>
                        </a:spcAft>
                      </a:pPr>
                      <a:r>
                        <a:rPr lang="fr-FR" sz="700" u="none" strike="noStrike" dirty="0">
                          <a:effectLst/>
                        </a:rPr>
                        <a:t>- Si cette durée est atteinte avant l’échéance du contrat en cours, les parties peuvent conclure d’un commun accord un CDI</a:t>
                      </a:r>
                    </a:p>
                  </a:txBody>
                  <a:tcPr marL="60866" marR="60866" marT="0" marB="0" anchor="ctr">
                    <a:solidFill>
                      <a:srgbClr val="D0D8E8"/>
                    </a:solidFill>
                  </a:tcPr>
                </a:tc>
                <a:tc>
                  <a:txBody>
                    <a:bodyPr/>
                    <a:lstStyle/>
                    <a:p>
                      <a:pPr algn="ctr">
                        <a:lnSpc>
                          <a:spcPct val="115000"/>
                        </a:lnSpc>
                        <a:spcAft>
                          <a:spcPts val="1000"/>
                        </a:spcAft>
                      </a:pPr>
                      <a:r>
                        <a:rPr lang="fr-FR" sz="900" b="1" dirty="0">
                          <a:effectLst/>
                        </a:rPr>
                        <a:t>CDD</a:t>
                      </a:r>
                    </a:p>
                    <a:p>
                      <a:pPr algn="ctr">
                        <a:lnSpc>
                          <a:spcPct val="115000"/>
                        </a:lnSpc>
                        <a:spcAft>
                          <a:spcPts val="1000"/>
                        </a:spcAft>
                      </a:pPr>
                      <a:r>
                        <a:rPr lang="fr-FR" sz="900" b="1" dirty="0">
                          <a:effectLst/>
                        </a:rPr>
                        <a:t>XR05</a:t>
                      </a:r>
                    </a:p>
                    <a:p>
                      <a:pPr algn="ctr">
                        <a:lnSpc>
                          <a:spcPct val="115000"/>
                        </a:lnSpc>
                        <a:spcAft>
                          <a:spcPts val="1000"/>
                        </a:spcAft>
                      </a:pPr>
                      <a:r>
                        <a:rPr lang="fr-FR" sz="700" dirty="0">
                          <a:effectLst/>
                        </a:rPr>
                        <a:t> </a:t>
                      </a:r>
                    </a:p>
                    <a:p>
                      <a:pPr algn="ctr">
                        <a:lnSpc>
                          <a:spcPct val="115000"/>
                        </a:lnSpc>
                        <a:spcAft>
                          <a:spcPts val="1000"/>
                        </a:spcAft>
                      </a:pPr>
                      <a:r>
                        <a:rPr lang="fr-FR" sz="700" dirty="0">
                          <a:effectLst/>
                        </a:rPr>
                        <a:t> </a:t>
                      </a:r>
                      <a:endParaRPr lang="fr-FR" sz="700" dirty="0">
                        <a:effectLst/>
                        <a:latin typeface="Calibri"/>
                        <a:ea typeface="Calibri"/>
                        <a:cs typeface="Times New Roman"/>
                      </a:endParaRPr>
                    </a:p>
                  </a:txBody>
                  <a:tcPr marL="60866" marR="60866" marT="0" marB="0" anchor="ctr"/>
                </a:tc>
                <a:tc>
                  <a:txBody>
                    <a:bodyPr/>
                    <a:lstStyle/>
                    <a:p>
                      <a:pPr marL="0" algn="ctr" defTabSz="914400" rtl="0" eaLnBrk="1" latinLnBrk="0" hangingPunct="1">
                        <a:lnSpc>
                          <a:spcPct val="115000"/>
                        </a:lnSpc>
                        <a:spcAft>
                          <a:spcPts val="1000"/>
                        </a:spcAft>
                      </a:pPr>
                      <a:r>
                        <a:rPr lang="fr-FR" sz="900" b="1" kern="1200" dirty="0">
                          <a:solidFill>
                            <a:schemeClr val="dk1"/>
                          </a:solidFill>
                          <a:effectLst/>
                          <a:latin typeface="+mn-lt"/>
                          <a:ea typeface="+mn-ea"/>
                          <a:cs typeface="+mn-cs"/>
                        </a:rPr>
                        <a:t>CDI</a:t>
                      </a:r>
                    </a:p>
                    <a:p>
                      <a:pPr marL="0" algn="ctr" defTabSz="914400" rtl="0" eaLnBrk="1" latinLnBrk="0" hangingPunct="1">
                        <a:lnSpc>
                          <a:spcPct val="115000"/>
                        </a:lnSpc>
                        <a:spcAft>
                          <a:spcPts val="1000"/>
                        </a:spcAft>
                      </a:pPr>
                      <a:r>
                        <a:rPr lang="fr-FR" sz="900" b="1" kern="1200" dirty="0">
                          <a:solidFill>
                            <a:schemeClr val="dk1"/>
                          </a:solidFill>
                          <a:effectLst/>
                          <a:latin typeface="+mn-lt"/>
                          <a:ea typeface="+mn-ea"/>
                          <a:cs typeface="+mn-cs"/>
                        </a:rPr>
                        <a:t>XR11</a:t>
                      </a:r>
                    </a:p>
                    <a:p>
                      <a:pPr algn="ctr">
                        <a:lnSpc>
                          <a:spcPct val="115000"/>
                        </a:lnSpc>
                        <a:spcAft>
                          <a:spcPts val="1000"/>
                        </a:spcAft>
                      </a:pPr>
                      <a:endParaRPr lang="fr-FR" sz="700" dirty="0">
                        <a:effectLst/>
                      </a:endParaRPr>
                    </a:p>
                    <a:p>
                      <a:pPr algn="ctr">
                        <a:lnSpc>
                          <a:spcPct val="115000"/>
                        </a:lnSpc>
                        <a:spcAft>
                          <a:spcPts val="1000"/>
                        </a:spcAft>
                      </a:pPr>
                      <a:endParaRPr lang="fr-FR" sz="700" dirty="0">
                        <a:effectLst/>
                        <a:latin typeface="Calibri"/>
                        <a:ea typeface="Calibri"/>
                        <a:cs typeface="Times New Roman"/>
                      </a:endParaRPr>
                    </a:p>
                  </a:txBody>
                  <a:tcPr marL="60866" marR="60866" marT="0" marB="0" anchor="ctr"/>
                </a:tc>
                <a:tc>
                  <a:txBody>
                    <a:bodyPr/>
                    <a:lstStyle/>
                    <a:p>
                      <a:pPr>
                        <a:lnSpc>
                          <a:spcPct val="115000"/>
                        </a:lnSpc>
                        <a:spcAft>
                          <a:spcPts val="1000"/>
                        </a:spcAft>
                      </a:pPr>
                      <a:r>
                        <a:rPr lang="fr-FR" sz="700" b="1" dirty="0">
                          <a:effectLst/>
                        </a:rPr>
                        <a:t> </a:t>
                      </a:r>
                    </a:p>
                    <a:p>
                      <a:pPr>
                        <a:lnSpc>
                          <a:spcPct val="115000"/>
                        </a:lnSpc>
                        <a:spcAft>
                          <a:spcPts val="1000"/>
                        </a:spcAft>
                      </a:pPr>
                      <a:endParaRPr lang="fr-FR" sz="700" b="1" dirty="0">
                        <a:effectLst/>
                      </a:endParaRPr>
                    </a:p>
                    <a:p>
                      <a:pPr marL="0" marR="0" indent="0" algn="ctr" defTabSz="914400" rtl="0" eaLnBrk="1" fontAlgn="auto" latinLnBrk="0" hangingPunct="1">
                        <a:lnSpc>
                          <a:spcPct val="115000"/>
                        </a:lnSpc>
                        <a:spcBef>
                          <a:spcPts val="0"/>
                        </a:spcBef>
                        <a:spcAft>
                          <a:spcPts val="1000"/>
                        </a:spcAft>
                        <a:buClrTx/>
                        <a:buSzTx/>
                        <a:buFontTx/>
                        <a:buNone/>
                        <a:tabLst/>
                        <a:defRPr/>
                      </a:pPr>
                      <a:r>
                        <a:rPr lang="fr-FR" sz="700" b="1" dirty="0">
                          <a:effectLst/>
                        </a:rPr>
                        <a:t>  X</a:t>
                      </a:r>
                    </a:p>
                    <a:p>
                      <a:pPr>
                        <a:lnSpc>
                          <a:spcPct val="115000"/>
                        </a:lnSpc>
                        <a:spcAft>
                          <a:spcPts val="1000"/>
                        </a:spcAft>
                      </a:pPr>
                      <a:endParaRPr lang="fr-FR" sz="700" b="1" dirty="0">
                        <a:effectLst/>
                      </a:endParaRPr>
                    </a:p>
                    <a:p>
                      <a:pPr>
                        <a:lnSpc>
                          <a:spcPct val="115000"/>
                        </a:lnSpc>
                        <a:spcAft>
                          <a:spcPts val="1000"/>
                        </a:spcAft>
                        <a:tabLst>
                          <a:tab pos="457200" algn="l"/>
                        </a:tabLst>
                      </a:pPr>
                      <a:r>
                        <a:rPr lang="fr-FR" sz="700" b="1" dirty="0">
                          <a:effectLst/>
                        </a:rPr>
                        <a:t> </a:t>
                      </a:r>
                      <a:endParaRPr lang="fr-FR" sz="700" b="1" dirty="0">
                        <a:effectLst/>
                        <a:latin typeface="Calibri"/>
                        <a:ea typeface="Calibri"/>
                        <a:cs typeface="Times New Roman"/>
                      </a:endParaRPr>
                    </a:p>
                  </a:txBody>
                  <a:tcPr marL="60866" marR="60866" marT="0" marB="0" anchor="ctr">
                    <a:solidFill>
                      <a:srgbClr val="FFCCFF"/>
                    </a:solidFill>
                  </a:tcPr>
                </a:tc>
                <a:tc>
                  <a:txBody>
                    <a:bodyPr/>
                    <a:lstStyle/>
                    <a:p>
                      <a:pPr algn="ctr">
                        <a:lnSpc>
                          <a:spcPct val="115000"/>
                        </a:lnSpc>
                        <a:spcAft>
                          <a:spcPts val="1000"/>
                        </a:spcAft>
                      </a:pPr>
                      <a:r>
                        <a:rPr lang="fr-FR" sz="700" b="1" dirty="0">
                          <a:effectLst/>
                          <a:latin typeface="+mn-lt"/>
                          <a:ea typeface="+mn-ea"/>
                          <a:cs typeface="+mn-cs"/>
                        </a:rPr>
                        <a:t>X</a:t>
                      </a:r>
                      <a:endParaRPr lang="fr-FR" sz="700" b="1" dirty="0">
                        <a:effectLst/>
                        <a:latin typeface="Calibri"/>
                        <a:ea typeface="Calibri"/>
                        <a:cs typeface="Times New Roman"/>
                      </a:endParaRPr>
                    </a:p>
                  </a:txBody>
                  <a:tcPr marL="60866" marR="60866" marT="0" marB="0" anchor="ctr">
                    <a:solidFill>
                      <a:srgbClr val="FFCCFF"/>
                    </a:solidFill>
                  </a:tcPr>
                </a:tc>
                <a:tc>
                  <a:txBody>
                    <a:bodyPr/>
                    <a:lstStyle/>
                    <a:p>
                      <a:pPr algn="ctr">
                        <a:lnSpc>
                          <a:spcPct val="115000"/>
                        </a:lnSpc>
                        <a:spcAft>
                          <a:spcPts val="1000"/>
                        </a:spcAft>
                      </a:pPr>
                      <a:r>
                        <a:rPr lang="fr-FR" sz="700" b="0" dirty="0">
                          <a:solidFill>
                            <a:schemeClr val="tx1"/>
                          </a:solidFill>
                          <a:effectLst/>
                          <a:latin typeface="Calibri"/>
                          <a:ea typeface="Calibri"/>
                          <a:cs typeface="Times New Roman"/>
                        </a:rPr>
                        <a:t>X</a:t>
                      </a:r>
                    </a:p>
                  </a:txBody>
                  <a:tcPr marL="60866" marR="60866" marT="0" marB="0" anchor="ctr">
                    <a:solidFill>
                      <a:srgbClr val="FFCCFF"/>
                    </a:solidFill>
                  </a:tcPr>
                </a:tc>
                <a:extLst>
                  <a:ext uri="{0D108BD9-81ED-4DB2-BD59-A6C34878D82A}">
                    <a16:rowId xmlns:a16="http://schemas.microsoft.com/office/drawing/2014/main" val="10001"/>
                  </a:ext>
                </a:extLst>
              </a:tr>
              <a:tr h="1773524">
                <a:tc>
                  <a:txBody>
                    <a:bodyPr/>
                    <a:lstStyle/>
                    <a:p>
                      <a:pPr algn="ctr">
                        <a:lnSpc>
                          <a:spcPct val="115000"/>
                        </a:lnSpc>
                        <a:spcAft>
                          <a:spcPts val="1000"/>
                        </a:spcAft>
                      </a:pPr>
                      <a:r>
                        <a:rPr lang="fr-FR" sz="900" u="sng" dirty="0">
                          <a:effectLst/>
                        </a:rPr>
                        <a:t>Article 3-3 2°</a:t>
                      </a:r>
                    </a:p>
                    <a:p>
                      <a:pPr algn="ctr">
                        <a:lnSpc>
                          <a:spcPct val="115000"/>
                        </a:lnSpc>
                        <a:spcAft>
                          <a:spcPts val="1000"/>
                        </a:spcAft>
                      </a:pPr>
                      <a:r>
                        <a:rPr lang="fr-FR" sz="900" dirty="0">
                          <a:effectLst/>
                        </a:rPr>
                        <a:t>L 332-8 2° </a:t>
                      </a:r>
                    </a:p>
                    <a:p>
                      <a:pPr algn="ctr">
                        <a:lnSpc>
                          <a:spcPct val="115000"/>
                        </a:lnSpc>
                        <a:spcAft>
                          <a:spcPts val="1000"/>
                        </a:spcAft>
                      </a:pPr>
                      <a:r>
                        <a:rPr lang="fr-FR" sz="900" dirty="0">
                          <a:effectLst/>
                        </a:rPr>
                        <a:t> </a:t>
                      </a:r>
                    </a:p>
                    <a:p>
                      <a:pPr algn="ctr">
                        <a:lnSpc>
                          <a:spcPct val="115000"/>
                        </a:lnSpc>
                        <a:spcAft>
                          <a:spcPts val="1000"/>
                        </a:spcAft>
                      </a:pPr>
                      <a:r>
                        <a:rPr lang="fr-FR" sz="900" dirty="0">
                          <a:effectLst/>
                        </a:rPr>
                        <a:t> </a:t>
                      </a:r>
                    </a:p>
                    <a:p>
                      <a:pPr algn="ctr">
                        <a:lnSpc>
                          <a:spcPct val="115000"/>
                        </a:lnSpc>
                        <a:spcAft>
                          <a:spcPts val="1000"/>
                        </a:spcAft>
                        <a:tabLst>
                          <a:tab pos="695325" algn="l"/>
                        </a:tabLst>
                      </a:pPr>
                      <a:r>
                        <a:rPr lang="fr-FR" sz="900" dirty="0">
                          <a:effectLst/>
                        </a:rPr>
                        <a:t> </a:t>
                      </a:r>
                      <a:endParaRPr lang="fr-FR" sz="900" dirty="0">
                        <a:effectLst/>
                        <a:latin typeface="Calibri"/>
                        <a:ea typeface="Calibri"/>
                        <a:cs typeface="Times New Roman"/>
                      </a:endParaRPr>
                    </a:p>
                  </a:txBody>
                  <a:tcPr marL="32202" marR="32202" marT="0" marB="0" anchor="ctr"/>
                </a:tc>
                <a:tc>
                  <a:txBody>
                    <a:bodyPr/>
                    <a:lstStyle/>
                    <a:p>
                      <a:pPr algn="ctr">
                        <a:lnSpc>
                          <a:spcPct val="115000"/>
                        </a:lnSpc>
                        <a:spcAft>
                          <a:spcPts val="1000"/>
                        </a:spcAft>
                      </a:pPr>
                      <a:r>
                        <a:rPr lang="fr-FR" sz="900" b="1" dirty="0">
                          <a:solidFill>
                            <a:schemeClr val="accent1">
                              <a:lumMod val="75000"/>
                            </a:schemeClr>
                          </a:solidFill>
                          <a:effectLst/>
                        </a:rPr>
                        <a:t>Lorsque les besoins des services ou la nature des fonctions le justifient</a:t>
                      </a:r>
                    </a:p>
                    <a:p>
                      <a:pPr algn="ctr">
                        <a:lnSpc>
                          <a:spcPct val="100000"/>
                        </a:lnSpc>
                        <a:spcAft>
                          <a:spcPts val="1000"/>
                        </a:spcAft>
                      </a:pPr>
                      <a:r>
                        <a:rPr lang="fr-FR" sz="700" b="0" u="none" dirty="0">
                          <a:solidFill>
                            <a:schemeClr val="tx1"/>
                          </a:solidFill>
                          <a:effectLst/>
                          <a:latin typeface="Cavolini" panose="03000502040302020204" pitchFamily="66" charset="0"/>
                          <a:cs typeface="Cavolini" panose="03000502040302020204" pitchFamily="66" charset="0"/>
                        </a:rPr>
                        <a:t>Sous réserve qu’aucun fonctionnaire n’ait pu être recruté</a:t>
                      </a:r>
                      <a:r>
                        <a:rPr lang="fr-FR" sz="700" b="0" u="none" baseline="0" dirty="0">
                          <a:solidFill>
                            <a:schemeClr val="tx1"/>
                          </a:solidFill>
                          <a:effectLst/>
                          <a:latin typeface="Cavolini" panose="03000502040302020204" pitchFamily="66" charset="0"/>
                          <a:cs typeface="Cavolini" panose="03000502040302020204" pitchFamily="66" charset="0"/>
                        </a:rPr>
                        <a:t> statutairement, soit un recrutement infructueux</a:t>
                      </a:r>
                      <a:endParaRPr lang="fr-FR" sz="700" b="0" u="none" dirty="0">
                        <a:solidFill>
                          <a:schemeClr val="tx1"/>
                        </a:solidFill>
                        <a:effectLst/>
                        <a:latin typeface="Cavolini" panose="03000502040302020204" pitchFamily="66" charset="0"/>
                        <a:cs typeface="Cavolini" panose="03000502040302020204" pitchFamily="66" charset="0"/>
                      </a:endParaRPr>
                    </a:p>
                    <a:p>
                      <a:pPr algn="ctr">
                        <a:lnSpc>
                          <a:spcPct val="115000"/>
                        </a:lnSpc>
                        <a:spcAft>
                          <a:spcPts val="1000"/>
                        </a:spcAft>
                      </a:pPr>
                      <a:r>
                        <a:rPr lang="fr-FR" sz="900" b="1" u="none" strike="noStrike" dirty="0">
                          <a:effectLst/>
                        </a:rPr>
                        <a:t> </a:t>
                      </a:r>
                      <a:endParaRPr lang="fr-FR" sz="900" b="1" dirty="0">
                        <a:effectLst/>
                        <a:latin typeface="Calibri"/>
                        <a:ea typeface="Calibri"/>
                        <a:cs typeface="Times New Roman"/>
                      </a:endParaRPr>
                    </a:p>
                  </a:txBody>
                  <a:tcPr marL="32202" marR="32202" marT="0" marB="0" anchor="ctr">
                    <a:solidFill>
                      <a:srgbClr val="D0D8E8"/>
                    </a:solidFill>
                  </a:tcPr>
                </a:tc>
                <a:tc vMerge="1">
                  <a:txBody>
                    <a:bodyPr/>
                    <a:lstStyle/>
                    <a:p>
                      <a:endParaRPr lang="fr-FR"/>
                    </a:p>
                  </a:txBody>
                  <a:tcPr/>
                </a:tc>
                <a:tc>
                  <a:txBody>
                    <a:bodyPr/>
                    <a:lstStyle/>
                    <a:p>
                      <a:pPr marL="0" algn="ctr" defTabSz="914400" rtl="0" eaLnBrk="1" latinLnBrk="0" hangingPunct="1">
                        <a:lnSpc>
                          <a:spcPct val="115000"/>
                        </a:lnSpc>
                        <a:spcAft>
                          <a:spcPts val="1000"/>
                        </a:spcAft>
                      </a:pPr>
                      <a:r>
                        <a:rPr lang="fr-FR" sz="900" b="1" kern="1200" dirty="0">
                          <a:solidFill>
                            <a:schemeClr val="dk1"/>
                          </a:solidFill>
                          <a:effectLst/>
                          <a:latin typeface="+mn-lt"/>
                          <a:ea typeface="+mn-ea"/>
                          <a:cs typeface="+mn-cs"/>
                        </a:rPr>
                        <a:t>CDD</a:t>
                      </a:r>
                    </a:p>
                    <a:p>
                      <a:pPr marL="0" algn="ctr" defTabSz="914400" rtl="0" eaLnBrk="1" latinLnBrk="0" hangingPunct="1">
                        <a:lnSpc>
                          <a:spcPct val="115000"/>
                        </a:lnSpc>
                        <a:spcAft>
                          <a:spcPts val="1000"/>
                        </a:spcAft>
                      </a:pPr>
                      <a:r>
                        <a:rPr lang="fr-FR" sz="900" b="1" kern="1200" dirty="0">
                          <a:solidFill>
                            <a:schemeClr val="dk1"/>
                          </a:solidFill>
                          <a:effectLst/>
                          <a:latin typeface="+mn-lt"/>
                          <a:ea typeface="+mn-ea"/>
                          <a:cs typeface="+mn-cs"/>
                        </a:rPr>
                        <a:t>XR70</a:t>
                      </a:r>
                    </a:p>
                    <a:p>
                      <a:pPr algn="ctr">
                        <a:lnSpc>
                          <a:spcPct val="115000"/>
                        </a:lnSpc>
                        <a:spcAft>
                          <a:spcPts val="1000"/>
                        </a:spcAft>
                      </a:pPr>
                      <a:endParaRPr lang="fr-FR" sz="700" dirty="0">
                        <a:effectLst/>
                        <a:latin typeface="Calibri"/>
                        <a:ea typeface="Calibri"/>
                        <a:cs typeface="Times New Roman"/>
                      </a:endParaRPr>
                    </a:p>
                  </a:txBody>
                  <a:tcPr marL="60866" marR="60866" marT="0" marB="0" anchor="ctr">
                    <a:solidFill>
                      <a:srgbClr val="D0D8E8"/>
                    </a:solidFill>
                  </a:tcPr>
                </a:tc>
                <a:tc>
                  <a:txBody>
                    <a:bodyPr/>
                    <a:lstStyle/>
                    <a:p>
                      <a:pPr marL="0" algn="ctr" defTabSz="914400" rtl="0" eaLnBrk="1" latinLnBrk="0" hangingPunct="1">
                        <a:lnSpc>
                          <a:spcPct val="115000"/>
                        </a:lnSpc>
                        <a:spcAft>
                          <a:spcPts val="1000"/>
                        </a:spcAft>
                      </a:pPr>
                      <a:r>
                        <a:rPr lang="fr-FR" sz="900" b="1" kern="1200" dirty="0">
                          <a:solidFill>
                            <a:schemeClr val="dk1"/>
                          </a:solidFill>
                          <a:effectLst/>
                          <a:latin typeface="+mn-lt"/>
                          <a:ea typeface="+mn-ea"/>
                          <a:cs typeface="+mn-cs"/>
                        </a:rPr>
                        <a:t>CDI</a:t>
                      </a:r>
                    </a:p>
                    <a:p>
                      <a:pPr marL="0" algn="ctr" defTabSz="914400" rtl="0" eaLnBrk="1" latinLnBrk="0" hangingPunct="1">
                        <a:lnSpc>
                          <a:spcPct val="115000"/>
                        </a:lnSpc>
                        <a:spcAft>
                          <a:spcPts val="1000"/>
                        </a:spcAft>
                      </a:pPr>
                      <a:r>
                        <a:rPr lang="fr-FR" sz="900" b="1" kern="1200" dirty="0">
                          <a:solidFill>
                            <a:schemeClr val="dk1"/>
                          </a:solidFill>
                          <a:effectLst/>
                          <a:latin typeface="+mn-lt"/>
                          <a:ea typeface="+mn-ea"/>
                          <a:cs typeface="+mn-cs"/>
                        </a:rPr>
                        <a:t>XR71</a:t>
                      </a:r>
                    </a:p>
                    <a:p>
                      <a:pPr algn="ctr">
                        <a:lnSpc>
                          <a:spcPct val="115000"/>
                        </a:lnSpc>
                        <a:spcAft>
                          <a:spcPts val="1000"/>
                        </a:spcAft>
                      </a:pPr>
                      <a:endParaRPr lang="fr-FR" sz="700" dirty="0">
                        <a:effectLst/>
                        <a:latin typeface="Calibri"/>
                        <a:ea typeface="Calibri"/>
                        <a:cs typeface="Times New Roman"/>
                      </a:endParaRPr>
                    </a:p>
                  </a:txBody>
                  <a:tcPr marL="60866" marR="60866" marT="0" marB="0" anchor="ctr">
                    <a:solidFill>
                      <a:srgbClr val="D0D8E8"/>
                    </a:solidFill>
                  </a:tcPr>
                </a:tc>
                <a:tc>
                  <a:txBody>
                    <a:bodyPr/>
                    <a:lstStyle/>
                    <a:p>
                      <a:pPr algn="ctr">
                        <a:lnSpc>
                          <a:spcPct val="115000"/>
                        </a:lnSpc>
                        <a:spcAft>
                          <a:spcPts val="1000"/>
                        </a:spcAft>
                      </a:pPr>
                      <a:r>
                        <a:rPr lang="fr-FR" sz="700" b="1" dirty="0">
                          <a:effectLst/>
                        </a:rPr>
                        <a:t>X</a:t>
                      </a:r>
                      <a:endParaRPr lang="fr-FR" sz="700" b="1" dirty="0">
                        <a:effectLst/>
                        <a:latin typeface="Calibri"/>
                        <a:ea typeface="Calibri"/>
                        <a:cs typeface="Times New Roman"/>
                      </a:endParaRPr>
                    </a:p>
                  </a:txBody>
                  <a:tcPr marL="32202" marR="32202" marT="0" marB="0" anchor="ctr">
                    <a:solidFill>
                      <a:srgbClr val="FFCCFF"/>
                    </a:solidFill>
                  </a:tcPr>
                </a:tc>
                <a:tc>
                  <a:txBody>
                    <a:bodyPr/>
                    <a:lstStyle/>
                    <a:p>
                      <a:pPr algn="ctr">
                        <a:lnSpc>
                          <a:spcPct val="115000"/>
                        </a:lnSpc>
                        <a:spcAft>
                          <a:spcPts val="1000"/>
                        </a:spcAft>
                      </a:pPr>
                      <a:r>
                        <a:rPr lang="fr-FR" sz="700" b="1" dirty="0">
                          <a:solidFill>
                            <a:schemeClr val="tx1"/>
                          </a:solidFill>
                          <a:effectLst/>
                        </a:rPr>
                        <a:t>X</a:t>
                      </a:r>
                      <a:endParaRPr lang="fr-FR" sz="700" b="1" dirty="0">
                        <a:solidFill>
                          <a:schemeClr val="tx1"/>
                        </a:solidFill>
                        <a:effectLst/>
                        <a:latin typeface="Calibri"/>
                        <a:ea typeface="Calibri"/>
                        <a:cs typeface="Times New Roman"/>
                      </a:endParaRPr>
                    </a:p>
                  </a:txBody>
                  <a:tcPr marL="32202" marR="32202" marT="0" marB="0" anchor="ctr">
                    <a:solidFill>
                      <a:srgbClr val="FFCCFF"/>
                    </a:solidFill>
                  </a:tcPr>
                </a:tc>
                <a:tc>
                  <a:txBody>
                    <a:bodyPr/>
                    <a:lstStyle/>
                    <a:p>
                      <a:pPr algn="ctr">
                        <a:lnSpc>
                          <a:spcPct val="115000"/>
                        </a:lnSpc>
                        <a:spcAft>
                          <a:spcPts val="1000"/>
                        </a:spcAft>
                      </a:pPr>
                      <a:r>
                        <a:rPr lang="fr-FR" sz="700" b="0" i="1" dirty="0">
                          <a:solidFill>
                            <a:schemeClr val="tx1"/>
                          </a:solidFill>
                          <a:effectLst/>
                          <a:latin typeface="+mn-lt"/>
                          <a:ea typeface="Calibri"/>
                          <a:cs typeface="Times New Roman"/>
                        </a:rPr>
                        <a:t>X</a:t>
                      </a:r>
                    </a:p>
                  </a:txBody>
                  <a:tcPr marL="32202" marR="32202" marT="0" marB="0" anchor="ctr">
                    <a:solidFill>
                      <a:srgbClr val="FFCCFF"/>
                    </a:solidFill>
                  </a:tcPr>
                </a:tc>
                <a:extLst>
                  <a:ext uri="{0D108BD9-81ED-4DB2-BD59-A6C34878D82A}">
                    <a16:rowId xmlns:a16="http://schemas.microsoft.com/office/drawing/2014/main" val="10002"/>
                  </a:ext>
                </a:extLst>
              </a:tr>
            </a:tbl>
          </a:graphicData>
        </a:graphic>
      </p:graphicFrame>
      <p:sp>
        <p:nvSpPr>
          <p:cNvPr id="2" name="Zone de texte 2">
            <a:extLst>
              <a:ext uri="{FF2B5EF4-FFF2-40B4-BE49-F238E27FC236}">
                <a16:creationId xmlns:a16="http://schemas.microsoft.com/office/drawing/2014/main" id="{988E0AC2-ADB8-4AD7-8297-12C683259BC9}"/>
              </a:ext>
            </a:extLst>
          </p:cNvPr>
          <p:cNvSpPr txBox="1">
            <a:spLocks noChangeArrowheads="1"/>
          </p:cNvSpPr>
          <p:nvPr/>
        </p:nvSpPr>
        <p:spPr bwMode="auto">
          <a:xfrm>
            <a:off x="6660232" y="1729260"/>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 name="ZoneTexte 3">
            <a:extLst>
              <a:ext uri="{FF2B5EF4-FFF2-40B4-BE49-F238E27FC236}">
                <a16:creationId xmlns:a16="http://schemas.microsoft.com/office/drawing/2014/main" id="{1213A8A9-AA34-4EFF-AE4F-31C568FCA101}"/>
              </a:ext>
            </a:extLst>
          </p:cNvPr>
          <p:cNvSpPr txBox="1"/>
          <p:nvPr/>
        </p:nvSpPr>
        <p:spPr>
          <a:xfrm rot="20876354">
            <a:off x="335020" y="934939"/>
            <a:ext cx="2520280"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800" b="1" i="0" u="none" strike="noStrike" kern="1200" cap="none" spc="0" normalizeH="0" baseline="0" noProof="0" dirty="0">
                <a:ln>
                  <a:noFill/>
                </a:ln>
                <a:solidFill>
                  <a:srgbClr val="4F81BD"/>
                </a:solidFill>
                <a:effectLst/>
                <a:uLnTx/>
                <a:uFillTx/>
                <a:latin typeface="Cavolini" panose="03000502040302020204" pitchFamily="66" charset="0"/>
                <a:ea typeface="STXingkai" panose="020B0503020204020204" pitchFamily="2" charset="-122"/>
                <a:cs typeface="Cavolini" panose="03000502040302020204" pitchFamily="66" charset="0"/>
              </a:rPr>
              <a:t>Eclairage CDG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F81BD"/>
                </a:solidFill>
                <a:effectLst/>
                <a:uLnTx/>
                <a:uFillTx/>
                <a:latin typeface="Cavolini" panose="03000502040302020204" pitchFamily="66" charset="0"/>
                <a:ea typeface="+mn-ea"/>
                <a:cs typeface="Cavolini" panose="03000502040302020204" pitchFamily="66" charset="0"/>
              </a:rPr>
              <a:t>Le recours aux contrats 3-3 n’est pas justifié pour des postes pouvant être pourvus par voie directe, sans concours (C1)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Graphique 8">
            <a:extLst>
              <a:ext uri="{FF2B5EF4-FFF2-40B4-BE49-F238E27FC236}">
                <a16:creationId xmlns:a16="http://schemas.microsoft.com/office/drawing/2014/main" id="{7EC1FB83-B892-4CEC-8CDB-380E27E683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1205" y="1160572"/>
            <a:ext cx="272677" cy="288032"/>
          </a:xfrm>
          <a:prstGeom prst="rect">
            <a:avLst/>
          </a:prstGeom>
        </p:spPr>
      </p:pic>
      <p:pic>
        <p:nvPicPr>
          <p:cNvPr id="11" name="Graphique 10">
            <a:extLst>
              <a:ext uri="{FF2B5EF4-FFF2-40B4-BE49-F238E27FC236}">
                <a16:creationId xmlns:a16="http://schemas.microsoft.com/office/drawing/2014/main" id="{E03357A7-7F00-41D0-A960-DDC16AEF34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5616" y="4046417"/>
            <a:ext cx="159426" cy="168404"/>
          </a:xfrm>
          <a:prstGeom prst="rect">
            <a:avLst/>
          </a:prstGeom>
        </p:spPr>
      </p:pic>
      <p:pic>
        <p:nvPicPr>
          <p:cNvPr id="13" name="Graphique 12">
            <a:extLst>
              <a:ext uri="{FF2B5EF4-FFF2-40B4-BE49-F238E27FC236}">
                <a16:creationId xmlns:a16="http://schemas.microsoft.com/office/drawing/2014/main" id="{94645269-C813-4DED-BAD7-F4A2C2D65D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903" y="5584958"/>
            <a:ext cx="159426" cy="168404"/>
          </a:xfrm>
          <a:prstGeom prst="rect">
            <a:avLst/>
          </a:prstGeom>
        </p:spPr>
      </p:pic>
      <p:sp>
        <p:nvSpPr>
          <p:cNvPr id="7" name="Flèche : droite 6">
            <a:extLst>
              <a:ext uri="{FF2B5EF4-FFF2-40B4-BE49-F238E27FC236}">
                <a16:creationId xmlns:a16="http://schemas.microsoft.com/office/drawing/2014/main" id="{2430034D-6C96-4680-9853-878DBFD5833A}"/>
              </a:ext>
            </a:extLst>
          </p:cNvPr>
          <p:cNvSpPr/>
          <p:nvPr/>
        </p:nvSpPr>
        <p:spPr>
          <a:xfrm>
            <a:off x="6084168" y="3495072"/>
            <a:ext cx="144016" cy="7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èche : droite 11">
            <a:extLst>
              <a:ext uri="{FF2B5EF4-FFF2-40B4-BE49-F238E27FC236}">
                <a16:creationId xmlns:a16="http://schemas.microsoft.com/office/drawing/2014/main" id="{48EDC35B-B05C-4545-A26E-AF107EFA2600}"/>
              </a:ext>
            </a:extLst>
          </p:cNvPr>
          <p:cNvSpPr/>
          <p:nvPr/>
        </p:nvSpPr>
        <p:spPr>
          <a:xfrm>
            <a:off x="6084168" y="5589240"/>
            <a:ext cx="144016" cy="7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610D2441-5547-48A2-8FB4-02D4F44A959E}"/>
              </a:ext>
            </a:extLst>
          </p:cNvPr>
          <p:cNvSpPr txBox="1"/>
          <p:nvPr/>
        </p:nvSpPr>
        <p:spPr>
          <a:xfrm>
            <a:off x="6084168" y="2780928"/>
            <a:ext cx="576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a:ea typeface="+mn-ea"/>
                <a:cs typeface="+mn-cs"/>
              </a:rPr>
              <a:t>Au-delà de 6 ans</a:t>
            </a:r>
          </a:p>
        </p:txBody>
      </p:sp>
      <p:sp>
        <p:nvSpPr>
          <p:cNvPr id="14" name="ZoneTexte 13">
            <a:extLst>
              <a:ext uri="{FF2B5EF4-FFF2-40B4-BE49-F238E27FC236}">
                <a16:creationId xmlns:a16="http://schemas.microsoft.com/office/drawing/2014/main" id="{7C97B1AA-0030-4BD2-B4E1-BDD2237C3885}"/>
              </a:ext>
            </a:extLst>
          </p:cNvPr>
          <p:cNvSpPr txBox="1"/>
          <p:nvPr/>
        </p:nvSpPr>
        <p:spPr>
          <a:xfrm>
            <a:off x="6087134" y="4915907"/>
            <a:ext cx="576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a:ea typeface="+mn-ea"/>
                <a:cs typeface="+mn-cs"/>
              </a:rPr>
              <a:t>Au-delà de 6 ans</a:t>
            </a:r>
          </a:p>
        </p:txBody>
      </p:sp>
    </p:spTree>
    <p:extLst>
      <p:ext uri="{BB962C8B-B14F-4D97-AF65-F5344CB8AC3E}">
        <p14:creationId xmlns:p14="http://schemas.microsoft.com/office/powerpoint/2010/main" val="2166488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323528" y="2348880"/>
          <a:ext cx="8640960" cy="4169093"/>
        </p:xfrm>
        <a:graphic>
          <a:graphicData uri="http://schemas.openxmlformats.org/drawingml/2006/table">
            <a:tbl>
              <a:tblPr firstRow="1" firstCol="1" bandRow="1">
                <a:tableStyleId>{5C22544A-7EE6-4342-B048-85BDC9FD1C3A}</a:tableStyleId>
              </a:tblPr>
              <a:tblGrid>
                <a:gridCol w="854291">
                  <a:extLst>
                    <a:ext uri="{9D8B030D-6E8A-4147-A177-3AD203B41FA5}">
                      <a16:colId xmlns:a16="http://schemas.microsoft.com/office/drawing/2014/main" val="20000"/>
                    </a:ext>
                  </a:extLst>
                </a:gridCol>
                <a:gridCol w="2278105">
                  <a:extLst>
                    <a:ext uri="{9D8B030D-6E8A-4147-A177-3AD203B41FA5}">
                      <a16:colId xmlns:a16="http://schemas.microsoft.com/office/drawing/2014/main" val="20001"/>
                    </a:ext>
                  </a:extLst>
                </a:gridCol>
                <a:gridCol w="1908164">
                  <a:extLst>
                    <a:ext uri="{9D8B030D-6E8A-4147-A177-3AD203B41FA5}">
                      <a16:colId xmlns:a16="http://schemas.microsoft.com/office/drawing/2014/main" val="20002"/>
                    </a:ext>
                  </a:extLst>
                </a:gridCol>
                <a:gridCol w="488592">
                  <a:extLst>
                    <a:ext uri="{9D8B030D-6E8A-4147-A177-3AD203B41FA5}">
                      <a16:colId xmlns:a16="http://schemas.microsoft.com/office/drawing/2014/main" val="20003"/>
                    </a:ext>
                  </a:extLst>
                </a:gridCol>
                <a:gridCol w="488592">
                  <a:extLst>
                    <a:ext uri="{9D8B030D-6E8A-4147-A177-3AD203B41FA5}">
                      <a16:colId xmlns:a16="http://schemas.microsoft.com/office/drawing/2014/main" val="2161533892"/>
                    </a:ext>
                  </a:extLst>
                </a:gridCol>
                <a:gridCol w="786399">
                  <a:extLst>
                    <a:ext uri="{9D8B030D-6E8A-4147-A177-3AD203B41FA5}">
                      <a16:colId xmlns:a16="http://schemas.microsoft.com/office/drawing/2014/main" val="20004"/>
                    </a:ext>
                  </a:extLst>
                </a:gridCol>
                <a:gridCol w="961782">
                  <a:extLst>
                    <a:ext uri="{9D8B030D-6E8A-4147-A177-3AD203B41FA5}">
                      <a16:colId xmlns:a16="http://schemas.microsoft.com/office/drawing/2014/main" val="20005"/>
                    </a:ext>
                  </a:extLst>
                </a:gridCol>
                <a:gridCol w="875035">
                  <a:extLst>
                    <a:ext uri="{9D8B030D-6E8A-4147-A177-3AD203B41FA5}">
                      <a16:colId xmlns:a16="http://schemas.microsoft.com/office/drawing/2014/main" val="20006"/>
                    </a:ext>
                  </a:extLst>
                </a:gridCol>
              </a:tblGrid>
              <a:tr h="1368152">
                <a:tc>
                  <a:txBody>
                    <a:bodyPr/>
                    <a:lstStyle/>
                    <a:p>
                      <a:pPr algn="ctr">
                        <a:lnSpc>
                          <a:spcPct val="115000"/>
                        </a:lnSpc>
                        <a:spcAft>
                          <a:spcPts val="1000"/>
                        </a:spcAft>
                      </a:pPr>
                      <a:r>
                        <a:rPr lang="fr-FR" sz="900" u="sng" dirty="0">
                          <a:effectLst/>
                        </a:rPr>
                        <a:t>Article 3-3 3°</a:t>
                      </a:r>
                    </a:p>
                    <a:p>
                      <a:pPr algn="ctr">
                        <a:lnSpc>
                          <a:spcPct val="115000"/>
                        </a:lnSpc>
                        <a:spcAft>
                          <a:spcPts val="1000"/>
                        </a:spcAft>
                      </a:pPr>
                      <a:r>
                        <a:rPr lang="fr-FR" sz="900" dirty="0">
                          <a:effectLst/>
                          <a:latin typeface="Calibri"/>
                          <a:ea typeface="Calibri"/>
                          <a:cs typeface="Times New Roman"/>
                        </a:rPr>
                        <a:t>L 332-8 3°</a:t>
                      </a:r>
                    </a:p>
                  </a:txBody>
                  <a:tcPr marL="40460" marR="40460" marT="0" marB="0" anchor="ctr"/>
                </a:tc>
                <a:tc>
                  <a:txBody>
                    <a:bodyPr/>
                    <a:lstStyle/>
                    <a:p>
                      <a:pPr algn="ctr">
                        <a:lnSpc>
                          <a:spcPct val="115000"/>
                        </a:lnSpc>
                        <a:spcAft>
                          <a:spcPts val="1000"/>
                        </a:spcAft>
                      </a:pPr>
                      <a:r>
                        <a:rPr lang="fr-FR" sz="800" dirty="0">
                          <a:effectLst/>
                        </a:rPr>
                        <a:t> </a:t>
                      </a:r>
                    </a:p>
                    <a:p>
                      <a:pPr algn="l">
                        <a:lnSpc>
                          <a:spcPct val="100000"/>
                        </a:lnSpc>
                        <a:spcAft>
                          <a:spcPts val="0"/>
                        </a:spcAft>
                      </a:pPr>
                      <a:r>
                        <a:rPr lang="fr-FR" sz="900" b="1" dirty="0">
                          <a:solidFill>
                            <a:schemeClr val="accent1">
                              <a:lumMod val="75000"/>
                            </a:schemeClr>
                          </a:solidFill>
                          <a:effectLst/>
                          <a:sym typeface="Symbol"/>
                        </a:rPr>
                        <a:t></a:t>
                      </a:r>
                      <a:r>
                        <a:rPr lang="fr-FR" sz="900" b="1" dirty="0">
                          <a:solidFill>
                            <a:schemeClr val="accent1">
                              <a:lumMod val="75000"/>
                            </a:schemeClr>
                          </a:solidFill>
                          <a:effectLst/>
                        </a:rPr>
                        <a:t>Pour les communes </a:t>
                      </a:r>
                      <a:r>
                        <a:rPr lang="fr-FR" sz="900" b="1" u="none" dirty="0">
                          <a:solidFill>
                            <a:schemeClr val="accent1">
                              <a:lumMod val="75000"/>
                            </a:schemeClr>
                          </a:solidFill>
                          <a:effectLst/>
                        </a:rPr>
                        <a:t>de moins de 1 000 habitants</a:t>
                      </a:r>
                      <a:r>
                        <a:rPr lang="fr-FR" sz="900" b="1" dirty="0">
                          <a:solidFill>
                            <a:schemeClr val="accent1">
                              <a:lumMod val="75000"/>
                            </a:schemeClr>
                          </a:solidFill>
                          <a:effectLst/>
                        </a:rPr>
                        <a:t> et les groupements de communes regroupant moins de 15 000 habitants, </a:t>
                      </a:r>
                    </a:p>
                    <a:p>
                      <a:pPr algn="l">
                        <a:lnSpc>
                          <a:spcPct val="100000"/>
                        </a:lnSpc>
                        <a:spcAft>
                          <a:spcPts val="0"/>
                        </a:spcAft>
                      </a:pPr>
                      <a:r>
                        <a:rPr lang="fr-FR" sz="900" b="1" dirty="0">
                          <a:solidFill>
                            <a:schemeClr val="accent1">
                              <a:lumMod val="75000"/>
                            </a:schemeClr>
                          </a:solidFill>
                          <a:effectLst/>
                          <a:sym typeface="Symbol"/>
                        </a:rPr>
                        <a:t>Et</a:t>
                      </a:r>
                    </a:p>
                    <a:p>
                      <a:pPr algn="l">
                        <a:lnSpc>
                          <a:spcPct val="100000"/>
                        </a:lnSpc>
                        <a:spcAft>
                          <a:spcPts val="0"/>
                        </a:spcAft>
                      </a:pPr>
                      <a:r>
                        <a:rPr lang="fr-FR" sz="900" b="1" dirty="0">
                          <a:solidFill>
                            <a:schemeClr val="accent1">
                              <a:lumMod val="75000"/>
                            </a:schemeClr>
                          </a:solidFill>
                          <a:effectLst/>
                          <a:sym typeface="Symbol"/>
                        </a:rPr>
                        <a:t></a:t>
                      </a:r>
                      <a:r>
                        <a:rPr lang="fr-FR" sz="900" b="1" dirty="0">
                          <a:solidFill>
                            <a:schemeClr val="accent1">
                              <a:lumMod val="75000"/>
                            </a:schemeClr>
                          </a:solidFill>
                          <a:effectLst/>
                        </a:rPr>
                        <a:t>Pour tous les emplois </a:t>
                      </a:r>
                      <a:r>
                        <a:rPr lang="fr-FR" sz="800" dirty="0">
                          <a:effectLst/>
                        </a:rPr>
                        <a:t> </a:t>
                      </a:r>
                    </a:p>
                  </a:txBody>
                  <a:tcPr marL="40460" marR="40460" marT="0" marB="0">
                    <a:solidFill>
                      <a:srgbClr val="D0D8E8"/>
                    </a:solidFill>
                  </a:tcPr>
                </a:tc>
                <a:tc rowSpan="3">
                  <a:txBody>
                    <a:bodyPr/>
                    <a:lstStyle/>
                    <a:p>
                      <a:pPr algn="ctr">
                        <a:lnSpc>
                          <a:spcPct val="115000"/>
                        </a:lnSpc>
                        <a:spcAft>
                          <a:spcPts val="1000"/>
                        </a:spcAft>
                      </a:pPr>
                      <a:r>
                        <a:rPr lang="fr-FR" sz="700" b="1" u="sng" dirty="0">
                          <a:solidFill>
                            <a:schemeClr val="tx1"/>
                          </a:solidFill>
                          <a:effectLst/>
                        </a:rPr>
                        <a:t>Durée</a:t>
                      </a:r>
                      <a:r>
                        <a:rPr lang="fr-FR" sz="700" b="0" u="sng" dirty="0">
                          <a:solidFill>
                            <a:schemeClr val="tx1"/>
                          </a:solidFill>
                          <a:effectLst/>
                        </a:rPr>
                        <a:t> </a:t>
                      </a:r>
                      <a:r>
                        <a:rPr lang="fr-FR" sz="700" b="1" u="sng" dirty="0">
                          <a:solidFill>
                            <a:schemeClr val="tx1"/>
                          </a:solidFill>
                          <a:effectLst/>
                        </a:rPr>
                        <a:t>maximale</a:t>
                      </a:r>
                      <a:r>
                        <a:rPr lang="fr-FR" sz="700" b="0" u="sng" dirty="0">
                          <a:solidFill>
                            <a:schemeClr val="tx1"/>
                          </a:solidFill>
                          <a:effectLst/>
                        </a:rPr>
                        <a:t> </a:t>
                      </a:r>
                      <a:r>
                        <a:rPr lang="fr-FR" sz="700" b="1" u="sng" dirty="0">
                          <a:solidFill>
                            <a:schemeClr val="tx1"/>
                          </a:solidFill>
                          <a:effectLst/>
                        </a:rPr>
                        <a:t>par</a:t>
                      </a:r>
                      <a:r>
                        <a:rPr lang="fr-FR" sz="700" b="0" u="sng" dirty="0">
                          <a:solidFill>
                            <a:schemeClr val="tx1"/>
                          </a:solidFill>
                          <a:effectLst/>
                        </a:rPr>
                        <a:t> </a:t>
                      </a:r>
                      <a:r>
                        <a:rPr lang="fr-FR" sz="700" b="1" u="sng" dirty="0">
                          <a:solidFill>
                            <a:schemeClr val="tx1"/>
                          </a:solidFill>
                          <a:effectLst/>
                        </a:rPr>
                        <a:t>contrat</a:t>
                      </a:r>
                      <a:r>
                        <a:rPr lang="fr-FR" sz="700" b="0" u="sng" dirty="0">
                          <a:solidFill>
                            <a:schemeClr val="tx1"/>
                          </a:solidFill>
                          <a:effectLst/>
                        </a:rPr>
                        <a:t> : </a:t>
                      </a:r>
                      <a:endParaRPr lang="fr-FR" sz="700" b="0" dirty="0">
                        <a:solidFill>
                          <a:schemeClr val="tx1"/>
                        </a:solidFill>
                        <a:effectLst/>
                      </a:endParaRPr>
                    </a:p>
                    <a:p>
                      <a:pPr algn="ctr">
                        <a:lnSpc>
                          <a:spcPct val="115000"/>
                        </a:lnSpc>
                        <a:spcAft>
                          <a:spcPts val="1000"/>
                        </a:spcAft>
                      </a:pPr>
                      <a:r>
                        <a:rPr lang="fr-FR" sz="700" b="0" dirty="0">
                          <a:solidFill>
                            <a:schemeClr val="tx1"/>
                          </a:solidFill>
                          <a:effectLst/>
                        </a:rPr>
                        <a:t>3 ans maximum, renouvelable dans la limite totale de 6 ans</a:t>
                      </a:r>
                    </a:p>
                    <a:p>
                      <a:pPr algn="ctr">
                        <a:lnSpc>
                          <a:spcPct val="115000"/>
                        </a:lnSpc>
                        <a:spcAft>
                          <a:spcPts val="1000"/>
                        </a:spcAft>
                      </a:pPr>
                      <a:r>
                        <a:rPr lang="fr-FR" sz="700" b="0" dirty="0">
                          <a:solidFill>
                            <a:schemeClr val="tx1"/>
                          </a:solidFill>
                          <a:effectLst/>
                        </a:rPr>
                        <a:t> Au-delà de 6 ans, si renouvellement, il ne peut avoir lieu que par contrat à durée indéterminé</a:t>
                      </a:r>
                    </a:p>
                    <a:p>
                      <a:pPr algn="ctr">
                        <a:lnSpc>
                          <a:spcPct val="115000"/>
                        </a:lnSpc>
                        <a:spcAft>
                          <a:spcPts val="1000"/>
                        </a:spcAft>
                      </a:pPr>
                      <a:r>
                        <a:rPr lang="fr-FR" sz="700" b="0" dirty="0">
                          <a:solidFill>
                            <a:schemeClr val="tx1"/>
                          </a:solidFill>
                          <a:effectLst/>
                        </a:rPr>
                        <a:t>Tout contrat conclu ou renouvelé pour pourvoir un emploi permanent (L 332-8) avec un agent qui justifie de 6 ans de services, de même niveau hiérarchique, au sein de cette même collectivité est conclu pour une durée indéterminée</a:t>
                      </a:r>
                    </a:p>
                    <a:p>
                      <a:pPr algn="just">
                        <a:lnSpc>
                          <a:spcPct val="100000"/>
                        </a:lnSpc>
                        <a:spcAft>
                          <a:spcPts val="0"/>
                        </a:spcAft>
                      </a:pPr>
                      <a:r>
                        <a:rPr lang="fr-FR" sz="700" b="0" u="none" strike="noStrike" dirty="0">
                          <a:solidFill>
                            <a:schemeClr val="tx1"/>
                          </a:solidFill>
                          <a:effectLst/>
                        </a:rPr>
                        <a:t> </a:t>
                      </a:r>
                      <a:endParaRPr lang="fr-FR" sz="700" b="0" u="sng" strike="noStrike" dirty="0">
                        <a:solidFill>
                          <a:schemeClr val="tx1"/>
                        </a:solidFill>
                        <a:effectLst/>
                      </a:endParaRPr>
                    </a:p>
                    <a:p>
                      <a:pPr algn="ctr">
                        <a:lnSpc>
                          <a:spcPct val="100000"/>
                        </a:lnSpc>
                        <a:spcAft>
                          <a:spcPts val="0"/>
                        </a:spcAft>
                      </a:pPr>
                      <a:r>
                        <a:rPr lang="fr-FR" sz="700" b="1" u="sng" strike="noStrike" dirty="0">
                          <a:solidFill>
                            <a:schemeClr val="tx1"/>
                          </a:solidFill>
                          <a:effectLst/>
                        </a:rPr>
                        <a:t>Cumul de la durée de contrat :</a:t>
                      </a:r>
                    </a:p>
                    <a:p>
                      <a:pPr algn="ctr">
                        <a:lnSpc>
                          <a:spcPct val="100000"/>
                        </a:lnSpc>
                        <a:spcAft>
                          <a:spcPts val="0"/>
                        </a:spcAft>
                      </a:pPr>
                      <a:endParaRPr lang="fr-FR" sz="700" b="0" u="none" strike="noStrike" dirty="0">
                        <a:solidFill>
                          <a:schemeClr val="tx1"/>
                        </a:solidFill>
                        <a:effectLst/>
                      </a:endParaRPr>
                    </a:p>
                    <a:p>
                      <a:pPr algn="ctr">
                        <a:lnSpc>
                          <a:spcPct val="115000"/>
                        </a:lnSpc>
                        <a:spcAft>
                          <a:spcPts val="1000"/>
                        </a:spcAft>
                      </a:pPr>
                      <a:r>
                        <a:rPr lang="fr-FR" sz="700" b="0" u="none" strike="noStrike" dirty="0">
                          <a:solidFill>
                            <a:schemeClr val="tx1"/>
                          </a:solidFill>
                          <a:effectLst/>
                        </a:rPr>
                        <a:t>- Temps partiel et temps non complet : assimilés à du temps plein</a:t>
                      </a:r>
                    </a:p>
                    <a:p>
                      <a:pPr algn="ctr">
                        <a:lnSpc>
                          <a:spcPct val="115000"/>
                        </a:lnSpc>
                        <a:spcAft>
                          <a:spcPts val="1000"/>
                        </a:spcAft>
                      </a:pPr>
                      <a:r>
                        <a:rPr lang="fr-FR" sz="700" b="0" u="none" strike="noStrike" dirty="0">
                          <a:solidFill>
                            <a:schemeClr val="tx1"/>
                          </a:solidFill>
                          <a:effectLst/>
                        </a:rPr>
                        <a:t>- Les services discontinus sont pris en compte si la durée d’interruption entre 2 contrats n’excède pas 4 mois</a:t>
                      </a:r>
                    </a:p>
                    <a:p>
                      <a:pPr algn="ctr">
                        <a:lnSpc>
                          <a:spcPct val="115000"/>
                        </a:lnSpc>
                        <a:spcAft>
                          <a:spcPts val="1000"/>
                        </a:spcAft>
                      </a:pPr>
                      <a:r>
                        <a:rPr lang="fr-FR" sz="700" b="0" u="none" strike="noStrike" dirty="0">
                          <a:solidFill>
                            <a:schemeClr val="tx1"/>
                          </a:solidFill>
                          <a:effectLst/>
                        </a:rPr>
                        <a:t>- Si cette durée est atteinte avant l’échéance du contrat en cours, les parties peuvent conclure d’un commun accord un CDI</a:t>
                      </a:r>
                    </a:p>
                  </a:txBody>
                  <a:tcPr marL="40460" marR="40460" marT="0" marB="0" anchor="ctr">
                    <a:solidFill>
                      <a:srgbClr val="D0D8E8"/>
                    </a:solidFill>
                  </a:tcPr>
                </a:tc>
                <a:tc>
                  <a:txBody>
                    <a:bodyPr/>
                    <a:lstStyle/>
                    <a:p>
                      <a:pPr algn="ctr">
                        <a:lnSpc>
                          <a:spcPct val="115000"/>
                        </a:lnSpc>
                        <a:spcAft>
                          <a:spcPts val="0"/>
                        </a:spcAft>
                      </a:pPr>
                      <a:r>
                        <a:rPr lang="fr-FR" sz="900" b="1" dirty="0">
                          <a:solidFill>
                            <a:schemeClr val="tx1"/>
                          </a:solidFill>
                          <a:effectLst/>
                          <a:latin typeface="+mn-lt"/>
                        </a:rPr>
                        <a:t> CDD</a:t>
                      </a:r>
                    </a:p>
                    <a:p>
                      <a:pPr algn="ctr">
                        <a:lnSpc>
                          <a:spcPct val="115000"/>
                        </a:lnSpc>
                        <a:spcBef>
                          <a:spcPts val="600"/>
                        </a:spcBef>
                        <a:spcAft>
                          <a:spcPts val="0"/>
                        </a:spcAft>
                      </a:pPr>
                      <a:r>
                        <a:rPr lang="fr-FR" sz="900" b="1" dirty="0">
                          <a:solidFill>
                            <a:schemeClr val="tx1"/>
                          </a:solidFill>
                          <a:effectLst/>
                          <a:latin typeface="+mn-lt"/>
                        </a:rPr>
                        <a:t>XR72</a:t>
                      </a:r>
                    </a:p>
                  </a:txBody>
                  <a:tcPr marL="40460" marR="40460" marT="0" marB="0" anchor="ctr">
                    <a:solidFill>
                      <a:srgbClr val="D0D8E8"/>
                    </a:solidFill>
                  </a:tcPr>
                </a:tc>
                <a:tc>
                  <a:txBody>
                    <a:bodyPr/>
                    <a:lstStyle/>
                    <a:p>
                      <a:pPr algn="ctr">
                        <a:lnSpc>
                          <a:spcPct val="115000"/>
                        </a:lnSpc>
                        <a:spcAft>
                          <a:spcPts val="1000"/>
                        </a:spcAft>
                      </a:pPr>
                      <a:r>
                        <a:rPr lang="fr-FR" sz="900" b="1" dirty="0">
                          <a:solidFill>
                            <a:schemeClr val="tx1"/>
                          </a:solidFill>
                          <a:effectLst/>
                          <a:latin typeface="+mn-lt"/>
                        </a:rPr>
                        <a:t>CDI</a:t>
                      </a:r>
                      <a:endParaRPr lang="fr-FR" sz="900" b="1" dirty="0">
                        <a:solidFill>
                          <a:schemeClr val="tx1"/>
                        </a:solidFill>
                        <a:effectLst/>
                        <a:latin typeface="+mn-lt"/>
                        <a:ea typeface="Calibri"/>
                        <a:cs typeface="Times New Roman"/>
                      </a:endParaRPr>
                    </a:p>
                    <a:p>
                      <a:pPr algn="ctr">
                        <a:lnSpc>
                          <a:spcPct val="115000"/>
                        </a:lnSpc>
                        <a:spcAft>
                          <a:spcPts val="1000"/>
                        </a:spcAft>
                      </a:pPr>
                      <a:r>
                        <a:rPr lang="fr-FR" sz="900" b="1" dirty="0">
                          <a:solidFill>
                            <a:schemeClr val="tx1"/>
                          </a:solidFill>
                          <a:effectLst/>
                          <a:latin typeface="+mn-lt"/>
                          <a:ea typeface="Calibri"/>
                          <a:cs typeface="Times New Roman"/>
                        </a:rPr>
                        <a:t>XR73</a:t>
                      </a:r>
                    </a:p>
                  </a:txBody>
                  <a:tcPr marL="40460" marR="40460" marT="0" marB="0" anchor="ctr">
                    <a:solidFill>
                      <a:srgbClr val="D0D8E8"/>
                    </a:solidFill>
                  </a:tcPr>
                </a:tc>
                <a:tc>
                  <a:txBody>
                    <a:bodyPr/>
                    <a:lstStyle/>
                    <a:p>
                      <a:pPr algn="ctr">
                        <a:lnSpc>
                          <a:spcPct val="115000"/>
                        </a:lnSpc>
                        <a:spcAft>
                          <a:spcPts val="1000"/>
                        </a:spcAft>
                      </a:pPr>
                      <a:r>
                        <a:rPr lang="fr-FR" sz="700" b="1" dirty="0">
                          <a:solidFill>
                            <a:sysClr val="windowText" lastClr="000000"/>
                          </a:solidFill>
                          <a:effectLst/>
                        </a:rPr>
                        <a:t> X</a:t>
                      </a:r>
                      <a:endParaRPr lang="fr-FR" sz="700" b="1" dirty="0">
                        <a:solidFill>
                          <a:sysClr val="windowText" lastClr="000000"/>
                        </a:solidFill>
                        <a:effectLst/>
                        <a:latin typeface="Calibri"/>
                        <a:ea typeface="Calibri"/>
                        <a:cs typeface="Times New Roman"/>
                      </a:endParaRPr>
                    </a:p>
                  </a:txBody>
                  <a:tcPr marL="40460" marR="40460" marT="0" marB="0" anchor="ctr">
                    <a:solidFill>
                      <a:srgbClr val="FFCCFF"/>
                    </a:solidFill>
                  </a:tcPr>
                </a:tc>
                <a:tc>
                  <a:txBody>
                    <a:bodyPr/>
                    <a:lstStyle/>
                    <a:p>
                      <a:pPr algn="ctr">
                        <a:lnSpc>
                          <a:spcPct val="115000"/>
                        </a:lnSpc>
                        <a:spcAft>
                          <a:spcPts val="1000"/>
                        </a:spcAft>
                      </a:pPr>
                      <a:r>
                        <a:rPr lang="fr-FR" sz="700" b="1" dirty="0">
                          <a:solidFill>
                            <a:sysClr val="windowText" lastClr="000000"/>
                          </a:solidFill>
                          <a:effectLst/>
                        </a:rPr>
                        <a:t>X </a:t>
                      </a:r>
                      <a:endParaRPr lang="fr-FR" sz="700" b="1" dirty="0">
                        <a:solidFill>
                          <a:sysClr val="windowText" lastClr="000000"/>
                        </a:solidFill>
                        <a:effectLst/>
                        <a:latin typeface="Calibri"/>
                        <a:ea typeface="Calibri"/>
                        <a:cs typeface="Times New Roman"/>
                      </a:endParaRPr>
                    </a:p>
                  </a:txBody>
                  <a:tcPr marL="40460" marR="40460" marT="0" marB="0" anchor="ctr">
                    <a:solidFill>
                      <a:srgbClr val="FFCCFF"/>
                    </a:solidFill>
                  </a:tcPr>
                </a:tc>
                <a:tc>
                  <a:txBody>
                    <a:bodyPr/>
                    <a:lstStyle/>
                    <a:p>
                      <a:pPr algn="ctr">
                        <a:lnSpc>
                          <a:spcPct val="115000"/>
                        </a:lnSpc>
                        <a:spcAft>
                          <a:spcPts val="1000"/>
                        </a:spcAft>
                      </a:pPr>
                      <a:r>
                        <a:rPr lang="fr-FR" sz="700" b="1" i="0" dirty="0">
                          <a:solidFill>
                            <a:sysClr val="windowText" lastClr="000000"/>
                          </a:solidFill>
                          <a:effectLst/>
                          <a:latin typeface="+mn-lt"/>
                          <a:ea typeface="Calibri"/>
                          <a:cs typeface="Times New Roman"/>
                        </a:rPr>
                        <a:t>X</a:t>
                      </a:r>
                    </a:p>
                  </a:txBody>
                  <a:tcPr marL="40460" marR="40460" marT="0" marB="0" anchor="ctr">
                    <a:solidFill>
                      <a:srgbClr val="FFCCFF"/>
                    </a:solidFill>
                  </a:tcPr>
                </a:tc>
                <a:extLst>
                  <a:ext uri="{0D108BD9-81ED-4DB2-BD59-A6C34878D82A}">
                    <a16:rowId xmlns:a16="http://schemas.microsoft.com/office/drawing/2014/main" val="10000"/>
                  </a:ext>
                </a:extLst>
              </a:tr>
              <a:tr h="1432789">
                <a:tc>
                  <a:txBody>
                    <a:bodyPr/>
                    <a:lstStyle/>
                    <a:p>
                      <a:pPr algn="ctr">
                        <a:lnSpc>
                          <a:spcPct val="115000"/>
                        </a:lnSpc>
                        <a:spcAft>
                          <a:spcPts val="1000"/>
                        </a:spcAft>
                      </a:pPr>
                      <a:r>
                        <a:rPr lang="fr-FR" sz="900" dirty="0">
                          <a:solidFill>
                            <a:schemeClr val="bg1"/>
                          </a:solidFill>
                          <a:effectLst/>
                          <a:latin typeface="+mn-lt"/>
                          <a:ea typeface="Calibri"/>
                          <a:cs typeface="Times New Roman"/>
                        </a:rPr>
                        <a:t>Article 3-3 3°bis</a:t>
                      </a:r>
                    </a:p>
                    <a:p>
                      <a:pPr algn="ctr">
                        <a:lnSpc>
                          <a:spcPct val="115000"/>
                        </a:lnSpc>
                        <a:spcAft>
                          <a:spcPts val="1000"/>
                        </a:spcAft>
                      </a:pPr>
                      <a:r>
                        <a:rPr lang="fr-FR" sz="900" dirty="0">
                          <a:solidFill>
                            <a:schemeClr val="bg1"/>
                          </a:solidFill>
                          <a:effectLst/>
                          <a:latin typeface="+mn-lt"/>
                          <a:ea typeface="Calibri"/>
                          <a:cs typeface="Times New Roman"/>
                        </a:rPr>
                        <a:t>L 332-8 4°</a:t>
                      </a:r>
                    </a:p>
                  </a:txBody>
                  <a:tcPr marL="40460" marR="40460" marT="0" marB="0" anchor="ctr"/>
                </a:tc>
                <a:tc>
                  <a:txBody>
                    <a:bodyPr/>
                    <a:lstStyle/>
                    <a:p>
                      <a:pPr algn="l">
                        <a:lnSpc>
                          <a:spcPct val="100000"/>
                        </a:lnSpc>
                        <a:spcAft>
                          <a:spcPts val="0"/>
                        </a:spcAft>
                      </a:pPr>
                      <a:r>
                        <a:rPr lang="fr-FR" sz="800" b="1" dirty="0">
                          <a:solidFill>
                            <a:schemeClr val="accent1">
                              <a:lumMod val="75000"/>
                            </a:schemeClr>
                          </a:solidFill>
                          <a:effectLst/>
                          <a:sym typeface="Symbol"/>
                        </a:rPr>
                        <a:t></a:t>
                      </a:r>
                      <a:r>
                        <a:rPr lang="fr-FR" sz="800" b="1" dirty="0">
                          <a:solidFill>
                            <a:schemeClr val="accent1">
                              <a:lumMod val="75000"/>
                            </a:schemeClr>
                          </a:solidFill>
                          <a:effectLst/>
                          <a:latin typeface="+mn-lt"/>
                          <a:ea typeface="Calibri"/>
                          <a:cs typeface="Times New Roman"/>
                        </a:rPr>
                        <a:t>Pour les </a:t>
                      </a:r>
                      <a:r>
                        <a:rPr lang="fr-FR" sz="800" b="1" u="none" dirty="0">
                          <a:solidFill>
                            <a:schemeClr val="accent1">
                              <a:lumMod val="75000"/>
                            </a:schemeClr>
                          </a:solidFill>
                          <a:effectLst/>
                          <a:latin typeface="+mn-lt"/>
                          <a:ea typeface="Calibri"/>
                          <a:cs typeface="Times New Roman"/>
                        </a:rPr>
                        <a:t>communes nouvelles issues de la fusion de communes de moins de 1 000 habitants</a:t>
                      </a:r>
                      <a:r>
                        <a:rPr lang="fr-FR" sz="800" b="1" dirty="0">
                          <a:solidFill>
                            <a:schemeClr val="accent1">
                              <a:lumMod val="75000"/>
                            </a:schemeClr>
                          </a:solidFill>
                          <a:effectLst/>
                          <a:latin typeface="+mn-lt"/>
                          <a:ea typeface="Calibri"/>
                          <a:cs typeface="Times New Roman"/>
                        </a:rPr>
                        <a:t>, </a:t>
                      </a:r>
                    </a:p>
                    <a:p>
                      <a:pPr algn="l">
                        <a:lnSpc>
                          <a:spcPct val="100000"/>
                        </a:lnSpc>
                        <a:spcAft>
                          <a:spcPts val="0"/>
                        </a:spcAft>
                      </a:pPr>
                      <a:r>
                        <a:rPr lang="fr-FR" sz="800" b="1" dirty="0">
                          <a:solidFill>
                            <a:schemeClr val="accent1">
                              <a:lumMod val="75000"/>
                            </a:schemeClr>
                          </a:solidFill>
                          <a:effectLst/>
                          <a:sym typeface="Symbol"/>
                        </a:rPr>
                        <a:t>Et</a:t>
                      </a:r>
                    </a:p>
                    <a:p>
                      <a:pPr algn="l">
                        <a:lnSpc>
                          <a:spcPct val="100000"/>
                        </a:lnSpc>
                        <a:spcAft>
                          <a:spcPts val="0"/>
                        </a:spcAft>
                      </a:pPr>
                      <a:r>
                        <a:rPr lang="fr-FR" sz="800" b="1" dirty="0">
                          <a:solidFill>
                            <a:schemeClr val="accent1">
                              <a:lumMod val="75000"/>
                            </a:schemeClr>
                          </a:solidFill>
                          <a:effectLst/>
                          <a:sym typeface="Symbol"/>
                        </a:rPr>
                        <a:t></a:t>
                      </a:r>
                      <a:r>
                        <a:rPr lang="fr-FR" sz="800" b="1" dirty="0">
                          <a:solidFill>
                            <a:schemeClr val="accent1">
                              <a:lumMod val="75000"/>
                            </a:schemeClr>
                          </a:solidFill>
                          <a:effectLst/>
                          <a:latin typeface="+mn-lt"/>
                          <a:ea typeface="Calibri"/>
                          <a:cs typeface="Times New Roman"/>
                        </a:rPr>
                        <a:t>Pendant une période de trois années suivant leur création, prolongée, le cas échéant, jusqu'au premier renouvellement de leur conseil municipal suivant  cette même création,</a:t>
                      </a:r>
                    </a:p>
                    <a:p>
                      <a:pPr algn="l">
                        <a:lnSpc>
                          <a:spcPct val="100000"/>
                        </a:lnSpc>
                        <a:spcAft>
                          <a:spcPts val="0"/>
                        </a:spcAft>
                      </a:pPr>
                      <a:r>
                        <a:rPr lang="fr-FR" sz="800" b="1" dirty="0">
                          <a:solidFill>
                            <a:schemeClr val="accent1">
                              <a:lumMod val="75000"/>
                            </a:schemeClr>
                          </a:solidFill>
                          <a:effectLst/>
                          <a:latin typeface="+mn-lt"/>
                          <a:ea typeface="Calibri"/>
                          <a:cs typeface="Times New Roman"/>
                        </a:rPr>
                        <a:t>Et</a:t>
                      </a:r>
                    </a:p>
                    <a:p>
                      <a:pPr algn="l">
                        <a:lnSpc>
                          <a:spcPct val="100000"/>
                        </a:lnSpc>
                        <a:spcAft>
                          <a:spcPts val="0"/>
                        </a:spcAft>
                      </a:pPr>
                      <a:r>
                        <a:rPr lang="fr-FR" sz="800" b="1" dirty="0">
                          <a:solidFill>
                            <a:schemeClr val="accent1">
                              <a:lumMod val="75000"/>
                            </a:schemeClr>
                          </a:solidFill>
                          <a:effectLst/>
                          <a:latin typeface="+mn-lt"/>
                          <a:ea typeface="Calibri"/>
                          <a:cs typeface="Times New Roman"/>
                        </a:rPr>
                        <a:t> </a:t>
                      </a:r>
                      <a:r>
                        <a:rPr lang="fr-FR" sz="800" b="1" dirty="0">
                          <a:solidFill>
                            <a:schemeClr val="accent1">
                              <a:lumMod val="75000"/>
                            </a:schemeClr>
                          </a:solidFill>
                          <a:effectLst/>
                          <a:sym typeface="Symbol"/>
                        </a:rPr>
                        <a:t></a:t>
                      </a:r>
                      <a:r>
                        <a:rPr lang="fr-FR" sz="800" b="1" dirty="0">
                          <a:solidFill>
                            <a:schemeClr val="accent1">
                              <a:lumMod val="75000"/>
                            </a:schemeClr>
                          </a:solidFill>
                          <a:effectLst/>
                          <a:latin typeface="+mn-lt"/>
                          <a:ea typeface="Calibri"/>
                          <a:cs typeface="Times New Roman"/>
                        </a:rPr>
                        <a:t>pour tous les emplois </a:t>
                      </a:r>
                      <a:endParaRPr lang="fr-FR" dirty="0"/>
                    </a:p>
                  </a:txBody>
                  <a:tcPr marL="40460" marR="40460" marT="0" marB="0" anchor="ctr">
                    <a:solidFill>
                      <a:srgbClr val="D0D8E8"/>
                    </a:solidFill>
                  </a:tcPr>
                </a:tc>
                <a:tc vMerge="1">
                  <a:txBody>
                    <a:bodyPr/>
                    <a:lstStyle/>
                    <a:p>
                      <a:endParaRPr lang="fr-FR"/>
                    </a:p>
                  </a:txBody>
                  <a:tcPr/>
                </a:tc>
                <a:tc>
                  <a:txBody>
                    <a:bodyPr/>
                    <a:lstStyle/>
                    <a:p>
                      <a:pPr algn="ctr">
                        <a:lnSpc>
                          <a:spcPct val="115000"/>
                        </a:lnSpc>
                        <a:spcAft>
                          <a:spcPts val="0"/>
                        </a:spcAft>
                      </a:pPr>
                      <a:r>
                        <a:rPr lang="fr-FR" sz="900" b="1" dirty="0">
                          <a:solidFill>
                            <a:schemeClr val="tx1"/>
                          </a:solidFill>
                          <a:effectLst/>
                          <a:latin typeface="+mn-lt"/>
                        </a:rPr>
                        <a:t> CDD</a:t>
                      </a:r>
                    </a:p>
                    <a:p>
                      <a:pPr algn="ctr">
                        <a:lnSpc>
                          <a:spcPct val="115000"/>
                        </a:lnSpc>
                        <a:spcBef>
                          <a:spcPts val="600"/>
                        </a:spcBef>
                        <a:spcAft>
                          <a:spcPts val="0"/>
                        </a:spcAft>
                      </a:pPr>
                      <a:r>
                        <a:rPr lang="fr-FR" sz="900" b="1" dirty="0">
                          <a:solidFill>
                            <a:schemeClr val="tx1"/>
                          </a:solidFill>
                          <a:effectLst/>
                          <a:latin typeface="+mn-lt"/>
                        </a:rPr>
                        <a:t>XR74</a:t>
                      </a:r>
                    </a:p>
                  </a:txBody>
                  <a:tcPr marL="40460" marR="40460" marT="0" marB="0" anchor="ctr">
                    <a:solidFill>
                      <a:srgbClr val="D0D8E8"/>
                    </a:solidFill>
                  </a:tcPr>
                </a:tc>
                <a:tc>
                  <a:txBody>
                    <a:bodyPr/>
                    <a:lstStyle/>
                    <a:p>
                      <a:pPr algn="ctr">
                        <a:lnSpc>
                          <a:spcPct val="115000"/>
                        </a:lnSpc>
                        <a:spcAft>
                          <a:spcPts val="1000"/>
                        </a:spcAft>
                      </a:pPr>
                      <a:r>
                        <a:rPr lang="fr-FR" sz="900" b="1" dirty="0">
                          <a:solidFill>
                            <a:schemeClr val="tx1"/>
                          </a:solidFill>
                          <a:effectLst/>
                          <a:latin typeface="+mn-lt"/>
                        </a:rPr>
                        <a:t>CDI</a:t>
                      </a:r>
                      <a:endParaRPr lang="fr-FR" sz="900" b="1" dirty="0">
                        <a:solidFill>
                          <a:schemeClr val="tx1"/>
                        </a:solidFill>
                        <a:effectLst/>
                        <a:latin typeface="+mn-lt"/>
                        <a:ea typeface="Calibri"/>
                        <a:cs typeface="Times New Roman"/>
                      </a:endParaRPr>
                    </a:p>
                    <a:p>
                      <a:pPr algn="ctr">
                        <a:lnSpc>
                          <a:spcPct val="115000"/>
                        </a:lnSpc>
                        <a:spcAft>
                          <a:spcPts val="1000"/>
                        </a:spcAft>
                      </a:pPr>
                      <a:r>
                        <a:rPr lang="fr-FR" sz="900" b="1" dirty="0">
                          <a:solidFill>
                            <a:schemeClr val="tx1"/>
                          </a:solidFill>
                          <a:effectLst/>
                          <a:latin typeface="+mn-lt"/>
                          <a:ea typeface="Calibri"/>
                          <a:cs typeface="Times New Roman"/>
                        </a:rPr>
                        <a:t>XR75</a:t>
                      </a:r>
                    </a:p>
                  </a:txBody>
                  <a:tcPr marL="40460" marR="40460" marT="0" marB="0" anchor="ctr">
                    <a:solidFill>
                      <a:srgbClr val="D0D8E8"/>
                    </a:solidFill>
                  </a:tcPr>
                </a:tc>
                <a:tc>
                  <a:txBody>
                    <a:bodyPr/>
                    <a:lstStyle/>
                    <a:p>
                      <a:pPr algn="ctr"/>
                      <a:r>
                        <a:rPr lang="fr-FR" sz="700" b="1" dirty="0">
                          <a:solidFill>
                            <a:sysClr val="windowText" lastClr="000000"/>
                          </a:solidFill>
                          <a:effectLst/>
                        </a:rPr>
                        <a:t> X</a:t>
                      </a:r>
                      <a:endParaRPr lang="fr-FR" sz="700" b="1" dirty="0"/>
                    </a:p>
                  </a:txBody>
                  <a:tcPr marL="40460" marR="40460" marT="0" marB="0" anchor="ctr">
                    <a:solidFill>
                      <a:srgbClr val="FFCCFF"/>
                    </a:solidFill>
                  </a:tcPr>
                </a:tc>
                <a:tc>
                  <a:txBody>
                    <a:bodyPr/>
                    <a:lstStyle/>
                    <a:p>
                      <a:pPr algn="ctr"/>
                      <a:r>
                        <a:rPr lang="fr-FR" sz="700" b="1" dirty="0">
                          <a:solidFill>
                            <a:sysClr val="windowText" lastClr="000000"/>
                          </a:solidFill>
                          <a:effectLst/>
                        </a:rPr>
                        <a:t>X </a:t>
                      </a:r>
                      <a:endParaRPr lang="fr-FR" sz="700" b="1" dirty="0"/>
                    </a:p>
                  </a:txBody>
                  <a:tcPr marL="40460" marR="40460" marT="0" marB="0" anchor="ctr">
                    <a:solidFill>
                      <a:srgbClr val="FFCCFF"/>
                    </a:solidFill>
                  </a:tcPr>
                </a:tc>
                <a:tc>
                  <a:txBody>
                    <a:bodyPr/>
                    <a:lstStyle/>
                    <a:p>
                      <a:pPr algn="ctr">
                        <a:lnSpc>
                          <a:spcPct val="115000"/>
                        </a:lnSpc>
                        <a:spcAft>
                          <a:spcPts val="1000"/>
                        </a:spcAft>
                      </a:pPr>
                      <a:r>
                        <a:rPr lang="fr-FR" sz="700" b="1" dirty="0"/>
                        <a:t>X</a:t>
                      </a:r>
                    </a:p>
                  </a:txBody>
                  <a:tcPr marL="40460" marR="40460" marT="0" marB="0" anchor="ctr">
                    <a:solidFill>
                      <a:srgbClr val="FFCCFF"/>
                    </a:solidFill>
                  </a:tcPr>
                </a:tc>
                <a:extLst>
                  <a:ext uri="{0D108BD9-81ED-4DB2-BD59-A6C34878D82A}">
                    <a16:rowId xmlns:a16="http://schemas.microsoft.com/office/drawing/2014/main" val="1939280092"/>
                  </a:ext>
                </a:extLst>
              </a:tr>
              <a:tr h="1368152">
                <a:tc>
                  <a:txBody>
                    <a:bodyPr/>
                    <a:lstStyle/>
                    <a:p>
                      <a:pPr algn="ctr">
                        <a:lnSpc>
                          <a:spcPct val="115000"/>
                        </a:lnSpc>
                        <a:spcAft>
                          <a:spcPts val="1000"/>
                        </a:spcAft>
                      </a:pPr>
                      <a:r>
                        <a:rPr lang="fr-FR" sz="900" u="none" strike="noStrike" dirty="0">
                          <a:solidFill>
                            <a:schemeClr val="bg1"/>
                          </a:solidFill>
                          <a:effectLst/>
                        </a:rPr>
                        <a:t> </a:t>
                      </a:r>
                      <a:endParaRPr lang="fr-FR" sz="900" dirty="0">
                        <a:solidFill>
                          <a:schemeClr val="bg1"/>
                        </a:solidFill>
                        <a:effectLst/>
                      </a:endParaRPr>
                    </a:p>
                    <a:p>
                      <a:pPr algn="ctr">
                        <a:lnSpc>
                          <a:spcPct val="115000"/>
                        </a:lnSpc>
                        <a:spcAft>
                          <a:spcPts val="1000"/>
                        </a:spcAft>
                      </a:pPr>
                      <a:r>
                        <a:rPr lang="fr-FR" sz="900" u="sng" dirty="0">
                          <a:solidFill>
                            <a:schemeClr val="bg1"/>
                          </a:solidFill>
                          <a:effectLst/>
                        </a:rPr>
                        <a:t>Article 3-3 4°</a:t>
                      </a:r>
                    </a:p>
                    <a:p>
                      <a:pPr algn="ctr">
                        <a:lnSpc>
                          <a:spcPct val="115000"/>
                        </a:lnSpc>
                        <a:spcAft>
                          <a:spcPts val="1000"/>
                        </a:spcAft>
                      </a:pPr>
                      <a:r>
                        <a:rPr lang="fr-FR" sz="900" u="none" dirty="0">
                          <a:solidFill>
                            <a:schemeClr val="bg1"/>
                          </a:solidFill>
                          <a:effectLst/>
                        </a:rPr>
                        <a:t>L 332-8 5°</a:t>
                      </a:r>
                    </a:p>
                    <a:p>
                      <a:pPr algn="ctr">
                        <a:lnSpc>
                          <a:spcPct val="115000"/>
                        </a:lnSpc>
                        <a:spcAft>
                          <a:spcPts val="1000"/>
                        </a:spcAft>
                      </a:pPr>
                      <a:r>
                        <a:rPr lang="fr-FR" sz="900" dirty="0">
                          <a:solidFill>
                            <a:schemeClr val="bg1"/>
                          </a:solidFill>
                          <a:effectLst/>
                        </a:rPr>
                        <a:t> </a:t>
                      </a:r>
                      <a:endParaRPr lang="fr-FR" dirty="0"/>
                    </a:p>
                  </a:txBody>
                  <a:tcPr marL="40460" marR="40460" marT="0" marB="0" anchor="ctr"/>
                </a:tc>
                <a:tc>
                  <a:txBody>
                    <a:bodyPr/>
                    <a:lstStyle/>
                    <a:p>
                      <a:pPr algn="l">
                        <a:lnSpc>
                          <a:spcPct val="100000"/>
                        </a:lnSpc>
                        <a:spcAft>
                          <a:spcPts val="0"/>
                        </a:spcAft>
                      </a:pPr>
                      <a:r>
                        <a:rPr lang="fr-FR" sz="900" b="1" dirty="0">
                          <a:solidFill>
                            <a:schemeClr val="accent1">
                              <a:lumMod val="75000"/>
                            </a:schemeClr>
                          </a:solidFill>
                          <a:effectLst/>
                          <a:sym typeface="Symbol"/>
                        </a:rPr>
                        <a:t></a:t>
                      </a:r>
                      <a:r>
                        <a:rPr lang="fr-FR" sz="900" b="1" dirty="0">
                          <a:solidFill>
                            <a:schemeClr val="accent1">
                              <a:lumMod val="75000"/>
                            </a:schemeClr>
                          </a:solidFill>
                          <a:effectLst/>
                        </a:rPr>
                        <a:t>Pour les autres collectivités territoriales ou établissements, </a:t>
                      </a:r>
                    </a:p>
                    <a:p>
                      <a:pPr algn="l">
                        <a:lnSpc>
                          <a:spcPct val="100000"/>
                        </a:lnSpc>
                        <a:spcAft>
                          <a:spcPts val="0"/>
                        </a:spcAft>
                      </a:pPr>
                      <a:r>
                        <a:rPr lang="fr-FR" sz="900" b="1" dirty="0">
                          <a:solidFill>
                            <a:schemeClr val="accent1">
                              <a:lumMod val="75000"/>
                            </a:schemeClr>
                          </a:solidFill>
                          <a:effectLst/>
                        </a:rPr>
                        <a:t>Et </a:t>
                      </a:r>
                    </a:p>
                    <a:p>
                      <a:pPr algn="l">
                        <a:lnSpc>
                          <a:spcPct val="100000"/>
                        </a:lnSpc>
                        <a:spcAft>
                          <a:spcPts val="0"/>
                        </a:spcAft>
                      </a:pPr>
                      <a:r>
                        <a:rPr lang="fr-FR" sz="900" b="1" dirty="0">
                          <a:solidFill>
                            <a:schemeClr val="accent1">
                              <a:lumMod val="75000"/>
                            </a:schemeClr>
                          </a:solidFill>
                          <a:effectLst/>
                          <a:sym typeface="Symbol"/>
                        </a:rPr>
                        <a:t></a:t>
                      </a:r>
                      <a:r>
                        <a:rPr lang="fr-FR" sz="900" b="1" dirty="0">
                          <a:solidFill>
                            <a:schemeClr val="accent1">
                              <a:lumMod val="75000"/>
                            </a:schemeClr>
                          </a:solidFill>
                          <a:effectLst/>
                        </a:rPr>
                        <a:t>Pour tous les emplois à temps non complet lorsque la quotité de temps de travail est inférieure à 50 % </a:t>
                      </a:r>
                      <a:endParaRPr lang="fr-FR" dirty="0"/>
                    </a:p>
                  </a:txBody>
                  <a:tcPr marL="40460" marR="40460" marT="0" marB="0" anchor="ctr">
                    <a:solidFill>
                      <a:srgbClr val="D0D8E8"/>
                    </a:solidFill>
                  </a:tcPr>
                </a:tc>
                <a:tc vMerge="1">
                  <a:txBody>
                    <a:bodyPr/>
                    <a:lstStyle/>
                    <a:p>
                      <a:endParaRPr lang="fr-FR"/>
                    </a:p>
                  </a:txBody>
                  <a:tcPr/>
                </a:tc>
                <a:tc>
                  <a:txBody>
                    <a:bodyPr/>
                    <a:lstStyle/>
                    <a:p>
                      <a:pPr algn="ctr">
                        <a:lnSpc>
                          <a:spcPct val="115000"/>
                        </a:lnSpc>
                        <a:spcAft>
                          <a:spcPts val="0"/>
                        </a:spcAft>
                      </a:pPr>
                      <a:r>
                        <a:rPr lang="fr-FR" sz="900" b="1" dirty="0">
                          <a:solidFill>
                            <a:schemeClr val="tx1"/>
                          </a:solidFill>
                          <a:effectLst/>
                          <a:latin typeface="+mn-lt"/>
                        </a:rPr>
                        <a:t> CDD</a:t>
                      </a:r>
                    </a:p>
                    <a:p>
                      <a:pPr algn="ctr">
                        <a:lnSpc>
                          <a:spcPct val="115000"/>
                        </a:lnSpc>
                        <a:spcBef>
                          <a:spcPts val="600"/>
                        </a:spcBef>
                        <a:spcAft>
                          <a:spcPts val="0"/>
                        </a:spcAft>
                      </a:pPr>
                      <a:r>
                        <a:rPr lang="fr-FR" sz="900" b="1" dirty="0">
                          <a:solidFill>
                            <a:schemeClr val="tx1"/>
                          </a:solidFill>
                          <a:effectLst/>
                          <a:latin typeface="+mn-lt"/>
                        </a:rPr>
                        <a:t>XR76</a:t>
                      </a:r>
                    </a:p>
                  </a:txBody>
                  <a:tcPr marL="40460" marR="40460" marT="0" marB="0" anchor="ctr">
                    <a:solidFill>
                      <a:srgbClr val="D0D8E8"/>
                    </a:solidFill>
                  </a:tcPr>
                </a:tc>
                <a:tc>
                  <a:txBody>
                    <a:bodyPr/>
                    <a:lstStyle/>
                    <a:p>
                      <a:pPr algn="ctr">
                        <a:lnSpc>
                          <a:spcPct val="115000"/>
                        </a:lnSpc>
                        <a:spcAft>
                          <a:spcPts val="1000"/>
                        </a:spcAft>
                      </a:pPr>
                      <a:r>
                        <a:rPr lang="fr-FR" sz="900" b="1" dirty="0">
                          <a:solidFill>
                            <a:schemeClr val="tx1"/>
                          </a:solidFill>
                          <a:effectLst/>
                          <a:latin typeface="+mn-lt"/>
                          <a:ea typeface="Calibri"/>
                          <a:cs typeface="Times New Roman"/>
                        </a:rPr>
                        <a:t>CDI</a:t>
                      </a:r>
                    </a:p>
                    <a:p>
                      <a:pPr algn="ctr">
                        <a:lnSpc>
                          <a:spcPct val="115000"/>
                        </a:lnSpc>
                        <a:spcAft>
                          <a:spcPts val="1000"/>
                        </a:spcAft>
                      </a:pPr>
                      <a:r>
                        <a:rPr lang="fr-FR" sz="900" b="1" dirty="0">
                          <a:solidFill>
                            <a:schemeClr val="tx1"/>
                          </a:solidFill>
                          <a:effectLst/>
                          <a:latin typeface="+mn-lt"/>
                          <a:ea typeface="Calibri"/>
                          <a:cs typeface="Times New Roman"/>
                        </a:rPr>
                        <a:t>XR77</a:t>
                      </a:r>
                    </a:p>
                  </a:txBody>
                  <a:tcPr marL="40460" marR="40460" marT="0" marB="0" anchor="ctr">
                    <a:solidFill>
                      <a:srgbClr val="D0D8E8"/>
                    </a:solidFill>
                  </a:tcPr>
                </a:tc>
                <a:tc>
                  <a:txBody>
                    <a:bodyPr/>
                    <a:lstStyle/>
                    <a:p>
                      <a:pPr algn="ctr">
                        <a:lnSpc>
                          <a:spcPct val="115000"/>
                        </a:lnSpc>
                        <a:spcAft>
                          <a:spcPts val="1000"/>
                        </a:spcAft>
                      </a:pPr>
                      <a:endParaRPr lang="fr-FR" sz="700" b="1">
                        <a:solidFill>
                          <a:schemeClr val="tx1"/>
                        </a:solidFill>
                        <a:effectLst/>
                      </a:endParaRPr>
                    </a:p>
                    <a:p>
                      <a:pPr algn="ctr">
                        <a:lnSpc>
                          <a:spcPct val="115000"/>
                        </a:lnSpc>
                        <a:spcAft>
                          <a:spcPts val="1000"/>
                        </a:spcAft>
                      </a:pPr>
                      <a:r>
                        <a:rPr lang="fr-FR" sz="700" b="1">
                          <a:solidFill>
                            <a:schemeClr val="tx1"/>
                          </a:solidFill>
                          <a:effectLst/>
                        </a:rPr>
                        <a:t>X</a:t>
                      </a:r>
                    </a:p>
                    <a:p>
                      <a:pPr algn="ctr">
                        <a:lnSpc>
                          <a:spcPct val="115000"/>
                        </a:lnSpc>
                        <a:spcAft>
                          <a:spcPts val="1000"/>
                        </a:spcAft>
                        <a:tabLst>
                          <a:tab pos="533400" algn="l"/>
                        </a:tabLst>
                      </a:pPr>
                      <a:r>
                        <a:rPr lang="fr-FR" sz="700" b="1">
                          <a:solidFill>
                            <a:schemeClr val="tx1"/>
                          </a:solidFill>
                          <a:effectLst/>
                        </a:rPr>
                        <a:t> </a:t>
                      </a:r>
                      <a:endParaRPr lang="fr-FR" sz="700" b="1"/>
                    </a:p>
                  </a:txBody>
                  <a:tcPr marL="40460" marR="40460" marT="0" marB="0" anchor="ctr">
                    <a:solidFill>
                      <a:srgbClr val="FFCCFF"/>
                    </a:solidFill>
                  </a:tcPr>
                </a:tc>
                <a:tc>
                  <a:txBody>
                    <a:bodyPr/>
                    <a:lstStyle/>
                    <a:p>
                      <a:pPr algn="ctr"/>
                      <a:r>
                        <a:rPr lang="fr-FR" sz="700" b="1" dirty="0">
                          <a:solidFill>
                            <a:schemeClr val="tx1"/>
                          </a:solidFill>
                          <a:effectLst/>
                        </a:rPr>
                        <a:t>X </a:t>
                      </a:r>
                      <a:endParaRPr lang="fr-FR" sz="700" b="1" dirty="0"/>
                    </a:p>
                  </a:txBody>
                  <a:tcPr marL="40460" marR="40460" marT="0" marB="0" anchor="ctr">
                    <a:solidFill>
                      <a:srgbClr val="FFCCFF"/>
                    </a:solidFill>
                  </a:tcPr>
                </a:tc>
                <a:tc>
                  <a:txBody>
                    <a:bodyPr/>
                    <a:lstStyle/>
                    <a:p>
                      <a:pPr algn="ctr">
                        <a:lnSpc>
                          <a:spcPct val="115000"/>
                        </a:lnSpc>
                        <a:spcAft>
                          <a:spcPts val="1000"/>
                        </a:spcAft>
                      </a:pPr>
                      <a:r>
                        <a:rPr lang="fr-FR" sz="700" b="1" dirty="0"/>
                        <a:t>X</a:t>
                      </a:r>
                    </a:p>
                  </a:txBody>
                  <a:tcPr marL="40460" marR="40460" marT="0" marB="0" anchor="ctr">
                    <a:solidFill>
                      <a:srgbClr val="FFCCFF"/>
                    </a:solidFill>
                  </a:tcPr>
                </a:tc>
                <a:extLst>
                  <a:ext uri="{0D108BD9-81ED-4DB2-BD59-A6C34878D82A}">
                    <a16:rowId xmlns:a16="http://schemas.microsoft.com/office/drawing/2014/main" val="3445330422"/>
                  </a:ext>
                </a:extLst>
              </a:tr>
            </a:tbl>
          </a:graphicData>
        </a:graphic>
      </p:graphicFrame>
      <p:graphicFrame>
        <p:nvGraphicFramePr>
          <p:cNvPr id="3" name="Tableau 2"/>
          <p:cNvGraphicFramePr>
            <a:graphicFrameLocks noGrp="1"/>
          </p:cNvGraphicFramePr>
          <p:nvPr/>
        </p:nvGraphicFramePr>
        <p:xfrm>
          <a:off x="323528" y="1700808"/>
          <a:ext cx="8640960" cy="662939"/>
        </p:xfrm>
        <a:graphic>
          <a:graphicData uri="http://schemas.openxmlformats.org/drawingml/2006/table">
            <a:tbl>
              <a:tblPr firstRow="1" firstCol="1" bandRow="1">
                <a:tableStyleId>{5C22544A-7EE6-4342-B048-85BDC9FD1C3A}</a:tableStyleId>
              </a:tblPr>
              <a:tblGrid>
                <a:gridCol w="3132395">
                  <a:extLst>
                    <a:ext uri="{9D8B030D-6E8A-4147-A177-3AD203B41FA5}">
                      <a16:colId xmlns:a16="http://schemas.microsoft.com/office/drawing/2014/main" val="20000"/>
                    </a:ext>
                  </a:extLst>
                </a:gridCol>
                <a:gridCol w="1908165">
                  <a:extLst>
                    <a:ext uri="{9D8B030D-6E8A-4147-A177-3AD203B41FA5}">
                      <a16:colId xmlns:a16="http://schemas.microsoft.com/office/drawing/2014/main" val="20001"/>
                    </a:ext>
                  </a:extLst>
                </a:gridCol>
                <a:gridCol w="977184">
                  <a:extLst>
                    <a:ext uri="{9D8B030D-6E8A-4147-A177-3AD203B41FA5}">
                      <a16:colId xmlns:a16="http://schemas.microsoft.com/office/drawing/2014/main" val="20002"/>
                    </a:ext>
                  </a:extLst>
                </a:gridCol>
                <a:gridCol w="786399">
                  <a:extLst>
                    <a:ext uri="{9D8B030D-6E8A-4147-A177-3AD203B41FA5}">
                      <a16:colId xmlns:a16="http://schemas.microsoft.com/office/drawing/2014/main" val="20003"/>
                    </a:ext>
                  </a:extLst>
                </a:gridCol>
                <a:gridCol w="961783">
                  <a:extLst>
                    <a:ext uri="{9D8B030D-6E8A-4147-A177-3AD203B41FA5}">
                      <a16:colId xmlns:a16="http://schemas.microsoft.com/office/drawing/2014/main" val="20004"/>
                    </a:ext>
                  </a:extLst>
                </a:gridCol>
                <a:gridCol w="875034">
                  <a:extLst>
                    <a:ext uri="{9D8B030D-6E8A-4147-A177-3AD203B41FA5}">
                      <a16:colId xmlns:a16="http://schemas.microsoft.com/office/drawing/2014/main" val="20005"/>
                    </a:ext>
                  </a:extLst>
                </a:gridCol>
              </a:tblGrid>
              <a:tr h="662939">
                <a:tc>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mn-lt"/>
                        <a:ea typeface="Calibri"/>
                        <a:cs typeface="Times New Roman"/>
                      </a:endParaRPr>
                    </a:p>
                  </a:txBody>
                  <a:tcPr marL="68580" marR="68580" marT="0" marB="0" anchor="ctr"/>
                </a:tc>
                <a:tc>
                  <a:txBody>
                    <a:bodyPr/>
                    <a:lstStyle/>
                    <a:p>
                      <a:pPr algn="ctr">
                        <a:lnSpc>
                          <a:spcPct val="115000"/>
                        </a:lnSpc>
                        <a:spcAft>
                          <a:spcPts val="1000"/>
                        </a:spcAft>
                      </a:pPr>
                      <a:r>
                        <a:rPr lang="fr-FR" sz="900" dirty="0">
                          <a:effectLst/>
                        </a:rPr>
                        <a:t>Durée de l’emploi</a:t>
                      </a:r>
                    </a:p>
                  </a:txBody>
                  <a:tcPr marL="68580" marR="68580" marT="0" marB="0" anchor="ctr"/>
                </a:tc>
                <a:tc>
                  <a:txBody>
                    <a:bodyPr/>
                    <a:lstStyle/>
                    <a:p>
                      <a:pPr algn="ctr">
                        <a:lnSpc>
                          <a:spcPct val="100000"/>
                        </a:lnSpc>
                        <a:spcAft>
                          <a:spcPts val="0"/>
                        </a:spcAft>
                      </a:pPr>
                      <a:r>
                        <a:rPr lang="fr-FR" sz="900" dirty="0">
                          <a:effectLst/>
                        </a:rPr>
                        <a:t>Acte de recrutement</a:t>
                      </a:r>
                    </a:p>
                    <a:p>
                      <a:pPr algn="ctr">
                        <a:lnSpc>
                          <a:spcPct val="100000"/>
                        </a:lnSpc>
                        <a:spcAft>
                          <a:spcPts val="0"/>
                        </a:spcAft>
                      </a:pPr>
                      <a:endParaRPr lang="fr-FR" sz="500" dirty="0">
                        <a:effectLst/>
                        <a:latin typeface="+mn-lt"/>
                        <a:ea typeface="Calibri"/>
                        <a:cs typeface="Times New Roman"/>
                      </a:endParaRPr>
                    </a:p>
                    <a:p>
                      <a:pPr algn="ctr">
                        <a:lnSpc>
                          <a:spcPct val="100000"/>
                        </a:lnSpc>
                        <a:spcAft>
                          <a:spcPts val="0"/>
                        </a:spcAft>
                      </a:pPr>
                      <a:r>
                        <a:rPr lang="fr-FR" sz="900" dirty="0">
                          <a:effectLst/>
                          <a:latin typeface="+mn-lt"/>
                          <a:ea typeface="Calibri"/>
                          <a:cs typeface="Times New Roman"/>
                        </a:rPr>
                        <a:t>Et code </a:t>
                      </a:r>
                      <a:r>
                        <a:rPr lang="fr-FR" sz="900" dirty="0" err="1">
                          <a:effectLst/>
                          <a:latin typeface="+mn-lt"/>
                          <a:ea typeface="Calibri"/>
                          <a:cs typeface="Times New Roman"/>
                        </a:rPr>
                        <a:t>Agirhe</a:t>
                      </a:r>
                      <a:endParaRPr lang="fr-FR" sz="900" dirty="0">
                        <a:effectLst/>
                        <a:latin typeface="+mn-lt"/>
                        <a:ea typeface="Calibri"/>
                        <a:cs typeface="Times New Roman"/>
                      </a:endParaRPr>
                    </a:p>
                  </a:txBody>
                  <a:tcPr marL="68580" marR="68580" marT="0" marB="0" anchor="ctr"/>
                </a:tc>
                <a:tc>
                  <a:txBody>
                    <a:bodyPr/>
                    <a:lstStyle/>
                    <a:p>
                      <a:pPr marL="38735" algn="ctr">
                        <a:lnSpc>
                          <a:spcPct val="115000"/>
                        </a:lnSpc>
                        <a:spcAft>
                          <a:spcPts val="1000"/>
                        </a:spcAft>
                      </a:pPr>
                      <a:r>
                        <a:rPr lang="fr-FR" sz="900" b="0" dirty="0">
                          <a:effectLst/>
                        </a:rPr>
                        <a:t>Création d’une</a:t>
                      </a:r>
                      <a:r>
                        <a:rPr lang="fr-FR" sz="900" b="0" baseline="0" dirty="0">
                          <a:effectLst/>
                        </a:rPr>
                        <a:t> opération</a:t>
                      </a:r>
                      <a:endParaRPr lang="fr-FR" sz="900" b="0" dirty="0">
                        <a:effectLst/>
                        <a:latin typeface="+mn-lt"/>
                        <a:ea typeface="Calibri"/>
                        <a:cs typeface="Times New Roman"/>
                      </a:endParaRPr>
                    </a:p>
                  </a:txBody>
                  <a:tcPr marL="68580" marR="68580"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68580" marR="68580" marT="0" marB="0" anchor="ctr">
                    <a:solidFill>
                      <a:srgbClr val="FF33CC"/>
                    </a:solidFill>
                  </a:tcPr>
                </a:tc>
                <a:tc>
                  <a:txBody>
                    <a:bodyPr/>
                    <a:lstStyle/>
                    <a:p>
                      <a:pPr algn="ctr">
                        <a:lnSpc>
                          <a:spcPct val="115000"/>
                        </a:lnSpc>
                        <a:spcAft>
                          <a:spcPts val="1000"/>
                        </a:spcAft>
                      </a:pPr>
                      <a:r>
                        <a:rPr lang="fr-FR" sz="900" b="0" dirty="0">
                          <a:effectLst/>
                        </a:rPr>
                        <a:t>Offre</a:t>
                      </a:r>
                      <a:endParaRPr lang="fr-FR" sz="900" b="0" dirty="0">
                        <a:effectLst/>
                        <a:latin typeface="Calibri"/>
                        <a:ea typeface="Calibri"/>
                        <a:cs typeface="Times New Roman"/>
                      </a:endParaRPr>
                    </a:p>
                  </a:txBody>
                  <a:tcPr marL="68580" marR="68580" marT="0" marB="0" anchor="ctr">
                    <a:solidFill>
                      <a:srgbClr val="FF33CC"/>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611560" y="476672"/>
            <a:ext cx="8064896" cy="140038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Recours à un contractuel</a:t>
            </a:r>
            <a:r>
              <a:rPr kumimoji="0" lang="fr-FR" altLang="fr-FR" sz="11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Emploi p</a:t>
            </a:r>
            <a:r>
              <a:rPr kumimoji="0" lang="fr-FR" sz="2000" b="1" i="0" u="none" strike="noStrike" kern="1200" cap="none" spc="0" normalizeH="0" baseline="0" noProof="0" dirty="0">
                <a:ln>
                  <a:noFill/>
                </a:ln>
                <a:solidFill>
                  <a:srgbClr val="F79646"/>
                </a:solidFill>
                <a:effectLst/>
                <a:uLnTx/>
                <a:uFillTx/>
                <a:latin typeface="Calibri"/>
                <a:ea typeface="Calibri"/>
                <a:cs typeface="Calibri"/>
              </a:rPr>
              <a:t>ermanent</a:t>
            </a:r>
          </a:p>
          <a:p>
            <a:pPr marL="0" marR="0" lvl="0" indent="0" algn="l" defTabSz="914400" rtl="0" eaLnBrk="1" fontAlgn="auto" latinLnBrk="0" hangingPunct="1">
              <a:lnSpc>
                <a:spcPct val="115000"/>
              </a:lnSpc>
              <a:spcBef>
                <a:spcPts val="0"/>
              </a:spcBef>
              <a:spcAft>
                <a:spcPts val="0"/>
              </a:spcAft>
              <a:buClrTx/>
              <a:buSzTx/>
              <a:buFontTx/>
              <a:buNone/>
              <a:tabLst>
                <a:tab pos="2689225" algn="l"/>
              </a:tabLst>
              <a:defRPr/>
            </a:pPr>
            <a:r>
              <a:rPr kumimoji="0" lang="fr-FR" sz="2000" b="1" i="0" u="none" strike="noStrike" kern="1200" cap="none" spc="0" normalizeH="0" baseline="0" noProof="0" dirty="0">
                <a:ln>
                  <a:noFill/>
                </a:ln>
                <a:solidFill>
                  <a:srgbClr val="F79646"/>
                </a:solidFill>
                <a:effectLst/>
                <a:uLnTx/>
                <a:uFillTx/>
                <a:latin typeface="Calibri"/>
                <a:ea typeface="Calibri"/>
                <a:cs typeface="Calibri"/>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 </a:t>
            </a:r>
            <a:r>
              <a:rPr kumimoji="0" lang="fr-FR" altLang="fr-FR" sz="2000" b="1" i="0" u="none" strike="noStrike" kern="1200" cap="none" spc="0" normalizeH="0" baseline="0" noProof="0" dirty="0">
                <a:ln>
                  <a:noFill/>
                </a:ln>
                <a:solidFill>
                  <a:srgbClr val="F79646"/>
                </a:solidFill>
                <a:effectLst/>
                <a:uLnTx/>
                <a:uFillTx/>
                <a:latin typeface="Calibri"/>
                <a:ea typeface="+mn-ea"/>
                <a:cs typeface="Calibri"/>
                <a:sym typeface="Wingdings"/>
              </a:rPr>
              <a:t>T</a:t>
            </a:r>
            <a:r>
              <a:rPr kumimoji="0" lang="fr-FR" sz="2000" b="1" i="0" u="none" strike="noStrike" kern="1200" cap="none" spc="0" normalizeH="0" baseline="0" noProof="0" dirty="0">
                <a:ln>
                  <a:noFill/>
                </a:ln>
                <a:solidFill>
                  <a:srgbClr val="F79646"/>
                </a:solidFill>
                <a:effectLst/>
                <a:uLnTx/>
                <a:uFillTx/>
                <a:latin typeface="Calibri"/>
                <a:ea typeface="Calibri"/>
                <a:cs typeface="Calibri"/>
              </a:rPr>
              <a:t>outes catégories (A, B et C)</a:t>
            </a:r>
            <a:br>
              <a:rPr kumimoji="0" lang="fr-FR" sz="2000" b="1" i="0" u="none" strike="noStrike" kern="1200" cap="none" spc="0" normalizeH="0" baseline="0" noProof="0" dirty="0">
                <a:ln>
                  <a:noFill/>
                </a:ln>
                <a:solidFill>
                  <a:srgbClr val="F79646"/>
                </a:solidFill>
                <a:effectLst/>
                <a:uLnTx/>
                <a:uFillTx/>
                <a:latin typeface="Calibri"/>
                <a:ea typeface="Calibri"/>
                <a:cs typeface="Calibri"/>
              </a:rPr>
            </a:br>
            <a:r>
              <a:rPr kumimoji="0" lang="fr-FR" sz="2000" b="1" i="0" u="none" strike="noStrike" kern="1200" cap="none" spc="0" normalizeH="0" baseline="0" noProof="0" dirty="0">
                <a:ln>
                  <a:noFill/>
                </a:ln>
                <a:solidFill>
                  <a:srgbClr val="F79646"/>
                </a:solidFill>
                <a:effectLst/>
                <a:uLnTx/>
                <a:uFillTx/>
                <a:latin typeface="Calibri"/>
                <a:ea typeface="Calibri"/>
                <a:cs typeface="Calibri"/>
              </a:rPr>
              <a:t>		</a:t>
            </a:r>
            <a:r>
              <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L 332- 8 3° à L 332-8 5° du Code Général de la FP</a:t>
            </a:r>
            <a:endParaRPr kumimoji="0" lang="fr-FR" sz="8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00" b="1"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a:ea typeface="Calibri"/>
                <a:cs typeface="Calibri"/>
              </a:rPr>
              <a:t>          </a:t>
            </a:r>
            <a:endParaRPr kumimoji="0" lang="fr-FR" sz="1100" b="0" i="0" u="none" strike="noStrike" kern="1200" cap="none" spc="0" normalizeH="0" baseline="0" noProof="0" dirty="0">
              <a:ln>
                <a:noFill/>
              </a:ln>
              <a:solidFill>
                <a:srgbClr val="4F81BD">
                  <a:lumMod val="75000"/>
                </a:srgbClr>
              </a:solidFill>
              <a:effectLst/>
              <a:uLnTx/>
              <a:uFillTx/>
              <a:latin typeface="Calibri"/>
              <a:ea typeface="Calibri"/>
              <a:cs typeface="Times New Roman"/>
            </a:endParaRPr>
          </a:p>
        </p:txBody>
      </p:sp>
      <p:sp>
        <p:nvSpPr>
          <p:cNvPr id="8" name="Zone de texte 2">
            <a:extLst>
              <a:ext uri="{FF2B5EF4-FFF2-40B4-BE49-F238E27FC236}">
                <a16:creationId xmlns:a16="http://schemas.microsoft.com/office/drawing/2014/main" id="{73795B59-318D-4CF1-9682-76C5DB9E78C8}"/>
              </a:ext>
            </a:extLst>
          </p:cNvPr>
          <p:cNvSpPr txBox="1">
            <a:spLocks noChangeArrowheads="1"/>
          </p:cNvSpPr>
          <p:nvPr/>
        </p:nvSpPr>
        <p:spPr bwMode="auto">
          <a:xfrm>
            <a:off x="6726932" y="1408271"/>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 name="ZoneTexte 3">
            <a:extLst>
              <a:ext uri="{FF2B5EF4-FFF2-40B4-BE49-F238E27FC236}">
                <a16:creationId xmlns:a16="http://schemas.microsoft.com/office/drawing/2014/main" id="{E81144A6-655F-4C23-A20A-2330C4F9B7B6}"/>
              </a:ext>
            </a:extLst>
          </p:cNvPr>
          <p:cNvSpPr txBox="1"/>
          <p:nvPr/>
        </p:nvSpPr>
        <p:spPr>
          <a:xfrm rot="20876354">
            <a:off x="538088" y="801285"/>
            <a:ext cx="2520280"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800" b="1" i="0" u="none" strike="noStrike" kern="1200" cap="none" spc="0" normalizeH="0" baseline="0" noProof="0" dirty="0">
                <a:ln>
                  <a:noFill/>
                </a:ln>
                <a:solidFill>
                  <a:srgbClr val="4F81BD"/>
                </a:solidFill>
                <a:effectLst/>
                <a:uLnTx/>
                <a:uFillTx/>
                <a:latin typeface="Cavolini" panose="03000502040302020204" pitchFamily="66" charset="0"/>
                <a:ea typeface="STXingkai" panose="020B0503020204020204" pitchFamily="2" charset="-122"/>
                <a:cs typeface="Cavolini" panose="03000502040302020204" pitchFamily="66" charset="0"/>
              </a:rPr>
              <a:t>Eclairage CDG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F81BD"/>
                </a:solidFill>
                <a:effectLst/>
                <a:uLnTx/>
                <a:uFillTx/>
                <a:latin typeface="Cavolini" panose="03000502040302020204" pitchFamily="66" charset="0"/>
                <a:ea typeface="+mn-ea"/>
                <a:cs typeface="Cavolini" panose="03000502040302020204" pitchFamily="66" charset="0"/>
              </a:rPr>
              <a:t>Le recours aux contrats 3-3 n’est pas justifié pour des postes pouvant être pourvus par voie directe, sans concours (C1)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Graphique 9">
            <a:extLst>
              <a:ext uri="{FF2B5EF4-FFF2-40B4-BE49-F238E27FC236}">
                <a16:creationId xmlns:a16="http://schemas.microsoft.com/office/drawing/2014/main" id="{D5A2B518-B533-4871-90D4-91BC62E9E02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787" y="1039111"/>
            <a:ext cx="272677" cy="288032"/>
          </a:xfrm>
          <a:prstGeom prst="rect">
            <a:avLst/>
          </a:prstGeom>
        </p:spPr>
      </p:pic>
      <p:sp>
        <p:nvSpPr>
          <p:cNvPr id="9" name="Flèche : droite 8">
            <a:extLst>
              <a:ext uri="{FF2B5EF4-FFF2-40B4-BE49-F238E27FC236}">
                <a16:creationId xmlns:a16="http://schemas.microsoft.com/office/drawing/2014/main" id="{47AAE785-3B24-4935-9561-DBB5520DD3C0}"/>
              </a:ext>
            </a:extLst>
          </p:cNvPr>
          <p:cNvSpPr/>
          <p:nvPr/>
        </p:nvSpPr>
        <p:spPr>
          <a:xfrm>
            <a:off x="5778380" y="2991016"/>
            <a:ext cx="144016" cy="7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lèche : droite 10">
            <a:extLst>
              <a:ext uri="{FF2B5EF4-FFF2-40B4-BE49-F238E27FC236}">
                <a16:creationId xmlns:a16="http://schemas.microsoft.com/office/drawing/2014/main" id="{ABE020E7-957D-4F95-844A-FD8099875864}"/>
              </a:ext>
            </a:extLst>
          </p:cNvPr>
          <p:cNvSpPr/>
          <p:nvPr/>
        </p:nvSpPr>
        <p:spPr>
          <a:xfrm>
            <a:off x="5778380" y="4373982"/>
            <a:ext cx="144016" cy="7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èche : droite 11">
            <a:extLst>
              <a:ext uri="{FF2B5EF4-FFF2-40B4-BE49-F238E27FC236}">
                <a16:creationId xmlns:a16="http://schemas.microsoft.com/office/drawing/2014/main" id="{38C95733-E2F6-4760-BA7E-47DE7EA35037}"/>
              </a:ext>
            </a:extLst>
          </p:cNvPr>
          <p:cNvSpPr/>
          <p:nvPr/>
        </p:nvSpPr>
        <p:spPr>
          <a:xfrm>
            <a:off x="5778380" y="5799328"/>
            <a:ext cx="144016" cy="7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a:extLst>
              <a:ext uri="{FF2B5EF4-FFF2-40B4-BE49-F238E27FC236}">
                <a16:creationId xmlns:a16="http://schemas.microsoft.com/office/drawing/2014/main" id="{01FCC1CF-FE2B-4AFF-8483-E846559B6C52}"/>
              </a:ext>
            </a:extLst>
          </p:cNvPr>
          <p:cNvSpPr txBox="1"/>
          <p:nvPr/>
        </p:nvSpPr>
        <p:spPr>
          <a:xfrm>
            <a:off x="5850388" y="2383696"/>
            <a:ext cx="576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a:ea typeface="+mn-ea"/>
                <a:cs typeface="+mn-cs"/>
              </a:rPr>
              <a:t>Au-delà de 6 ans</a:t>
            </a:r>
          </a:p>
        </p:txBody>
      </p:sp>
      <p:sp>
        <p:nvSpPr>
          <p:cNvPr id="14" name="ZoneTexte 13">
            <a:extLst>
              <a:ext uri="{FF2B5EF4-FFF2-40B4-BE49-F238E27FC236}">
                <a16:creationId xmlns:a16="http://schemas.microsoft.com/office/drawing/2014/main" id="{4DB68828-563B-47E2-AB5D-0BA1F9E2566E}"/>
              </a:ext>
            </a:extLst>
          </p:cNvPr>
          <p:cNvSpPr txBox="1"/>
          <p:nvPr/>
        </p:nvSpPr>
        <p:spPr>
          <a:xfrm>
            <a:off x="5821787" y="3743533"/>
            <a:ext cx="576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a:ea typeface="+mn-ea"/>
                <a:cs typeface="+mn-cs"/>
              </a:rPr>
              <a:t>Au-delà de 6 ans</a:t>
            </a:r>
          </a:p>
        </p:txBody>
      </p:sp>
      <p:sp>
        <p:nvSpPr>
          <p:cNvPr id="15" name="ZoneTexte 14">
            <a:extLst>
              <a:ext uri="{FF2B5EF4-FFF2-40B4-BE49-F238E27FC236}">
                <a16:creationId xmlns:a16="http://schemas.microsoft.com/office/drawing/2014/main" id="{1DB159DE-A843-4754-A027-5AD85124397F}"/>
              </a:ext>
            </a:extLst>
          </p:cNvPr>
          <p:cNvSpPr txBox="1"/>
          <p:nvPr/>
        </p:nvSpPr>
        <p:spPr>
          <a:xfrm>
            <a:off x="5821787" y="5136738"/>
            <a:ext cx="576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a:ea typeface="+mn-ea"/>
                <a:cs typeface="+mn-cs"/>
              </a:rPr>
              <a:t>Au-delà de 6 ans</a:t>
            </a:r>
          </a:p>
        </p:txBody>
      </p:sp>
    </p:spTree>
    <p:extLst>
      <p:ext uri="{BB962C8B-B14F-4D97-AF65-F5344CB8AC3E}">
        <p14:creationId xmlns:p14="http://schemas.microsoft.com/office/powerpoint/2010/main" val="867629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144DCB-3FF9-51A0-17C3-035F2CC8D0F1}"/>
              </a:ext>
            </a:extLst>
          </p:cNvPr>
          <p:cNvSpPr/>
          <p:nvPr/>
        </p:nvSpPr>
        <p:spPr>
          <a:xfrm>
            <a:off x="1797896" y="4470868"/>
            <a:ext cx="3358490" cy="302441"/>
          </a:xfrm>
          <a:prstGeom prst="rect">
            <a:avLst/>
          </a:prstGeom>
          <a:solidFill>
            <a:srgbClr val="2E36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8" name="Image 27">
            <a:extLst>
              <a:ext uri="{FF2B5EF4-FFF2-40B4-BE49-F238E27FC236}">
                <a16:creationId xmlns:a16="http://schemas.microsoft.com/office/drawing/2014/main" id="{D4F1D4CD-AC0F-79BA-DA46-5983E4CA8F34}"/>
              </a:ext>
            </a:extLst>
          </p:cNvPr>
          <p:cNvPicPr>
            <a:picLocks noChangeAspect="1"/>
          </p:cNvPicPr>
          <p:nvPr/>
        </p:nvPicPr>
        <p:blipFill>
          <a:blip r:embed="rId3"/>
          <a:stretch>
            <a:fillRect/>
          </a:stretch>
        </p:blipFill>
        <p:spPr>
          <a:xfrm>
            <a:off x="1776769" y="1305789"/>
            <a:ext cx="3421171" cy="322680"/>
          </a:xfrm>
          <a:prstGeom prst="rect">
            <a:avLst/>
          </a:prstGeom>
        </p:spPr>
      </p:pic>
      <p:pic>
        <p:nvPicPr>
          <p:cNvPr id="22" name="Image 21">
            <a:extLst>
              <a:ext uri="{FF2B5EF4-FFF2-40B4-BE49-F238E27FC236}">
                <a16:creationId xmlns:a16="http://schemas.microsoft.com/office/drawing/2014/main" id="{6EE8B06F-2C70-B5DA-2844-0A61989B7A6E}"/>
              </a:ext>
            </a:extLst>
          </p:cNvPr>
          <p:cNvPicPr>
            <a:picLocks noChangeAspect="1"/>
          </p:cNvPicPr>
          <p:nvPr/>
        </p:nvPicPr>
        <p:blipFill>
          <a:blip r:embed="rId4"/>
          <a:stretch>
            <a:fillRect/>
          </a:stretch>
        </p:blipFill>
        <p:spPr>
          <a:xfrm>
            <a:off x="1821278" y="2903441"/>
            <a:ext cx="3358490" cy="307505"/>
          </a:xfrm>
          <a:prstGeom prst="rect">
            <a:avLst/>
          </a:prstGeom>
        </p:spPr>
      </p:pic>
      <p:sp>
        <p:nvSpPr>
          <p:cNvPr id="2" name="Titre 1">
            <a:extLst>
              <a:ext uri="{FF2B5EF4-FFF2-40B4-BE49-F238E27FC236}">
                <a16:creationId xmlns:a16="http://schemas.microsoft.com/office/drawing/2014/main" id="{128C70C8-4FE1-E58B-E5A5-0598129FD54A}"/>
              </a:ext>
            </a:extLst>
          </p:cNvPr>
          <p:cNvSpPr>
            <a:spLocks noGrp="1"/>
          </p:cNvSpPr>
          <p:nvPr>
            <p:ph type="title"/>
          </p:nvPr>
        </p:nvSpPr>
        <p:spPr>
          <a:xfrm>
            <a:off x="383721" y="660276"/>
            <a:ext cx="7886700" cy="618668"/>
          </a:xfrm>
        </p:spPr>
        <p:txBody>
          <a:bodyPr>
            <a:normAutofit/>
          </a:bodyPr>
          <a:lstStyle/>
          <a:p>
            <a:r>
              <a:rPr lang="fr-FR" sz="3600" dirty="0"/>
              <a:t>Sommaire </a:t>
            </a:r>
          </a:p>
        </p:txBody>
      </p:sp>
      <p:sp>
        <p:nvSpPr>
          <p:cNvPr id="4" name="Espace réservé du pied de page 3">
            <a:extLst>
              <a:ext uri="{FF2B5EF4-FFF2-40B4-BE49-F238E27FC236}">
                <a16:creationId xmlns:a16="http://schemas.microsoft.com/office/drawing/2014/main" id="{0C62B9B1-F9BD-44CA-1FED-4F6796E8D79F}"/>
              </a:ext>
            </a:extLst>
          </p:cNvPr>
          <p:cNvSpPr>
            <a:spLocks noGrp="1"/>
          </p:cNvSpPr>
          <p:nvPr>
            <p:ph type="ftr" sz="quarter" idx="11"/>
          </p:nvPr>
        </p:nvSpPr>
        <p:spPr>
          <a:xfrm>
            <a:off x="987410" y="6267565"/>
            <a:ext cx="3086100" cy="273844"/>
          </a:xfrm>
        </p:spPr>
        <p:txBody>
          <a:bodyPr/>
          <a:lstStyle/>
          <a:p>
            <a:pPr algn="l"/>
            <a:r>
              <a:rPr lang="fr-FR" dirty="0"/>
              <a:t>CDG58 - PRÉSENTATION </a:t>
            </a:r>
          </a:p>
        </p:txBody>
      </p:sp>
      <p:sp>
        <p:nvSpPr>
          <p:cNvPr id="8" name="Espace réservé du contenu 2">
            <a:extLst>
              <a:ext uri="{FF2B5EF4-FFF2-40B4-BE49-F238E27FC236}">
                <a16:creationId xmlns:a16="http://schemas.microsoft.com/office/drawing/2014/main" id="{11D96F57-1B08-54A3-0942-7A2C2F290F28}"/>
              </a:ext>
            </a:extLst>
          </p:cNvPr>
          <p:cNvSpPr txBox="1">
            <a:spLocks/>
          </p:cNvSpPr>
          <p:nvPr/>
        </p:nvSpPr>
        <p:spPr>
          <a:xfrm>
            <a:off x="1816322" y="1613226"/>
            <a:ext cx="6493248" cy="1304314"/>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t>Eléments de contexte</a:t>
            </a:r>
          </a:p>
          <a:p>
            <a:r>
              <a:rPr lang="fr-FR" sz="1200" dirty="0"/>
              <a:t>Fonctionnalités et services </a:t>
            </a:r>
          </a:p>
          <a:p>
            <a:r>
              <a:rPr lang="fr-FR" sz="1200" dirty="0"/>
              <a:t>Le site Emploi Territorial : une réponse à l’obligation légale de transmission de vacance d’emploi ou création d’emploi</a:t>
            </a:r>
          </a:p>
          <a:p>
            <a:r>
              <a:rPr lang="fr-FR" sz="1200" dirty="0"/>
              <a:t>Rappel : le recrutement</a:t>
            </a:r>
          </a:p>
          <a:p>
            <a:r>
              <a:rPr lang="fr-FR" sz="1200" dirty="0"/>
              <a:t>Utilisation du site par les collectivités</a:t>
            </a:r>
          </a:p>
        </p:txBody>
      </p:sp>
      <p:sp>
        <p:nvSpPr>
          <p:cNvPr id="18" name="Espace réservé du contenu 2">
            <a:extLst>
              <a:ext uri="{FF2B5EF4-FFF2-40B4-BE49-F238E27FC236}">
                <a16:creationId xmlns:a16="http://schemas.microsoft.com/office/drawing/2014/main" id="{77E5751F-B825-0481-8C0F-5913A2384C82}"/>
              </a:ext>
            </a:extLst>
          </p:cNvPr>
          <p:cNvSpPr txBox="1">
            <a:spLocks/>
          </p:cNvSpPr>
          <p:nvPr/>
        </p:nvSpPr>
        <p:spPr>
          <a:xfrm>
            <a:off x="1935037" y="2981380"/>
            <a:ext cx="2988128" cy="237567"/>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500" b="1" dirty="0">
                <a:solidFill>
                  <a:schemeClr val="bg1"/>
                </a:solidFill>
                <a:latin typeface="Futura LT" panose="02000503000000000000" pitchFamily="2" charset="0"/>
              </a:rPr>
              <a:t>Créations </a:t>
            </a:r>
          </a:p>
        </p:txBody>
      </p:sp>
      <p:sp>
        <p:nvSpPr>
          <p:cNvPr id="3" name="Espace réservé du contenu 2">
            <a:extLst>
              <a:ext uri="{FF2B5EF4-FFF2-40B4-BE49-F238E27FC236}">
                <a16:creationId xmlns:a16="http://schemas.microsoft.com/office/drawing/2014/main" id="{9553696D-23CA-49A3-305C-2C48BAFF0739}"/>
              </a:ext>
            </a:extLst>
          </p:cNvPr>
          <p:cNvSpPr>
            <a:spLocks noGrp="1"/>
          </p:cNvSpPr>
          <p:nvPr>
            <p:ph idx="4294967295"/>
          </p:nvPr>
        </p:nvSpPr>
        <p:spPr>
          <a:xfrm>
            <a:off x="1808110" y="1365372"/>
            <a:ext cx="2341730" cy="237567"/>
          </a:xfrm>
        </p:spPr>
        <p:txBody>
          <a:bodyPr>
            <a:normAutofit fontScale="85000" lnSpcReduction="20000"/>
          </a:bodyPr>
          <a:lstStyle/>
          <a:p>
            <a:pPr marL="0" indent="0">
              <a:buNone/>
            </a:pPr>
            <a:r>
              <a:rPr lang="fr-FR" sz="1500" b="1" dirty="0">
                <a:solidFill>
                  <a:schemeClr val="bg1"/>
                </a:solidFill>
                <a:latin typeface="Futura LT" panose="02000503000000000000" pitchFamily="2" charset="0"/>
              </a:rPr>
              <a:t>L’ESSENTIEL</a:t>
            </a:r>
          </a:p>
        </p:txBody>
      </p:sp>
      <p:pic>
        <p:nvPicPr>
          <p:cNvPr id="23" name="Image 22">
            <a:extLst>
              <a:ext uri="{FF2B5EF4-FFF2-40B4-BE49-F238E27FC236}">
                <a16:creationId xmlns:a16="http://schemas.microsoft.com/office/drawing/2014/main" id="{B92DBB34-1471-B70A-0984-763ABF01B159}"/>
              </a:ext>
            </a:extLst>
          </p:cNvPr>
          <p:cNvPicPr>
            <a:picLocks noChangeAspect="1"/>
          </p:cNvPicPr>
          <p:nvPr/>
        </p:nvPicPr>
        <p:blipFill>
          <a:blip r:embed="rId5"/>
          <a:stretch>
            <a:fillRect/>
          </a:stretch>
        </p:blipFill>
        <p:spPr>
          <a:xfrm rot="5400000">
            <a:off x="8218176" y="657108"/>
            <a:ext cx="1080369" cy="2166807"/>
          </a:xfrm>
          <a:prstGeom prst="rect">
            <a:avLst/>
          </a:prstGeom>
        </p:spPr>
      </p:pic>
      <p:pic>
        <p:nvPicPr>
          <p:cNvPr id="25" name="Image 24">
            <a:extLst>
              <a:ext uri="{FF2B5EF4-FFF2-40B4-BE49-F238E27FC236}">
                <a16:creationId xmlns:a16="http://schemas.microsoft.com/office/drawing/2014/main" id="{63BA710E-A2D6-D23D-E2A6-05062B5AB630}"/>
              </a:ext>
            </a:extLst>
          </p:cNvPr>
          <p:cNvPicPr>
            <a:picLocks noChangeAspect="1"/>
          </p:cNvPicPr>
          <p:nvPr/>
        </p:nvPicPr>
        <p:blipFill>
          <a:blip r:embed="rId6"/>
          <a:stretch>
            <a:fillRect/>
          </a:stretch>
        </p:blipFill>
        <p:spPr>
          <a:xfrm>
            <a:off x="6496282" y="2834089"/>
            <a:ext cx="1040574" cy="706104"/>
          </a:xfrm>
          <a:prstGeom prst="rect">
            <a:avLst/>
          </a:prstGeom>
        </p:spPr>
      </p:pic>
      <p:sp>
        <p:nvSpPr>
          <p:cNvPr id="29" name="Espace réservé du contenu 2">
            <a:extLst>
              <a:ext uri="{FF2B5EF4-FFF2-40B4-BE49-F238E27FC236}">
                <a16:creationId xmlns:a16="http://schemas.microsoft.com/office/drawing/2014/main" id="{8B95F82F-CE71-80EC-C7D6-93A8C91CF85F}"/>
              </a:ext>
            </a:extLst>
          </p:cNvPr>
          <p:cNvSpPr txBox="1">
            <a:spLocks/>
          </p:cNvSpPr>
          <p:nvPr/>
        </p:nvSpPr>
        <p:spPr>
          <a:xfrm>
            <a:off x="1042971" y="3148929"/>
            <a:ext cx="885518" cy="112589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625" b="1" dirty="0">
                <a:solidFill>
                  <a:srgbClr val="1A767B"/>
                </a:solidFill>
                <a:latin typeface="Futura LT" panose="02000503000000000000" pitchFamily="2" charset="0"/>
              </a:rPr>
              <a:t>II</a:t>
            </a:r>
          </a:p>
        </p:txBody>
      </p:sp>
      <p:sp>
        <p:nvSpPr>
          <p:cNvPr id="30" name="Espace réservé du contenu 2">
            <a:extLst>
              <a:ext uri="{FF2B5EF4-FFF2-40B4-BE49-F238E27FC236}">
                <a16:creationId xmlns:a16="http://schemas.microsoft.com/office/drawing/2014/main" id="{D1A7694C-372B-4393-D904-DC687318F8B2}"/>
              </a:ext>
            </a:extLst>
          </p:cNvPr>
          <p:cNvSpPr txBox="1">
            <a:spLocks/>
          </p:cNvSpPr>
          <p:nvPr/>
        </p:nvSpPr>
        <p:spPr>
          <a:xfrm>
            <a:off x="1272721" y="1472272"/>
            <a:ext cx="600207" cy="10131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625" b="1" dirty="0">
                <a:solidFill>
                  <a:srgbClr val="F49517"/>
                </a:solidFill>
                <a:latin typeface="Futura LT" panose="02000503000000000000" pitchFamily="2" charset="0"/>
              </a:rPr>
              <a:t>I</a:t>
            </a:r>
          </a:p>
        </p:txBody>
      </p:sp>
      <p:sp>
        <p:nvSpPr>
          <p:cNvPr id="31" name="Espace réservé du contenu 2">
            <a:extLst>
              <a:ext uri="{FF2B5EF4-FFF2-40B4-BE49-F238E27FC236}">
                <a16:creationId xmlns:a16="http://schemas.microsoft.com/office/drawing/2014/main" id="{3FFAF90A-E34D-43F8-F8C2-B6322F96B806}"/>
              </a:ext>
            </a:extLst>
          </p:cNvPr>
          <p:cNvSpPr txBox="1">
            <a:spLocks/>
          </p:cNvSpPr>
          <p:nvPr/>
        </p:nvSpPr>
        <p:spPr>
          <a:xfrm>
            <a:off x="1826465" y="3194570"/>
            <a:ext cx="5317334" cy="154801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050" b="1" dirty="0"/>
              <a:t>Une opération :</a:t>
            </a:r>
          </a:p>
          <a:p>
            <a:pPr>
              <a:spcBef>
                <a:spcPts val="0"/>
              </a:spcBef>
            </a:pPr>
            <a:r>
              <a:rPr lang="fr-FR" sz="1050" dirty="0"/>
              <a:t>Qu’est-ce qu’une opération ?</a:t>
            </a:r>
          </a:p>
          <a:p>
            <a:pPr>
              <a:spcBef>
                <a:spcPts val="0"/>
              </a:spcBef>
            </a:pPr>
            <a:r>
              <a:rPr lang="fr-FR" sz="1050" dirty="0"/>
              <a:t>Saisie d’une opération.</a:t>
            </a:r>
          </a:p>
          <a:p>
            <a:pPr marL="0" indent="0">
              <a:spcBef>
                <a:spcPts val="0"/>
              </a:spcBef>
              <a:buNone/>
            </a:pPr>
            <a:endParaRPr lang="fr-FR" sz="400" dirty="0"/>
          </a:p>
          <a:p>
            <a:pPr marL="0" indent="0">
              <a:spcBef>
                <a:spcPts val="0"/>
              </a:spcBef>
              <a:buNone/>
            </a:pPr>
            <a:r>
              <a:rPr lang="fr-FR" sz="1050" b="1" dirty="0"/>
              <a:t>Une déclaration : </a:t>
            </a:r>
          </a:p>
          <a:p>
            <a:pPr>
              <a:spcBef>
                <a:spcPts val="0"/>
              </a:spcBef>
            </a:pPr>
            <a:r>
              <a:rPr lang="fr-FR" sz="1050" dirty="0"/>
              <a:t>Saisie d’une déclaration de vacance.</a:t>
            </a:r>
          </a:p>
          <a:p>
            <a:pPr marL="0" indent="0">
              <a:spcBef>
                <a:spcPts val="0"/>
              </a:spcBef>
              <a:buNone/>
            </a:pPr>
            <a:endParaRPr lang="fr-FR" sz="400" dirty="0"/>
          </a:p>
          <a:p>
            <a:pPr marL="0" indent="0">
              <a:spcBef>
                <a:spcPts val="0"/>
              </a:spcBef>
              <a:buNone/>
            </a:pPr>
            <a:r>
              <a:rPr lang="fr-FR" sz="1050" b="1" dirty="0"/>
              <a:t>Une offre :</a:t>
            </a:r>
          </a:p>
          <a:p>
            <a:pPr>
              <a:spcBef>
                <a:spcPts val="0"/>
              </a:spcBef>
            </a:pPr>
            <a:r>
              <a:rPr lang="fr-FR" sz="1050" dirty="0"/>
              <a:t>Saisie d’une offre.</a:t>
            </a:r>
          </a:p>
          <a:p>
            <a:pPr>
              <a:spcBef>
                <a:spcPts val="0"/>
              </a:spcBef>
            </a:pPr>
            <a:endParaRPr lang="fr-FR" sz="1050" dirty="0"/>
          </a:p>
          <a:p>
            <a:pPr marL="0" indent="0">
              <a:spcBef>
                <a:spcPts val="0"/>
              </a:spcBef>
              <a:buNone/>
            </a:pPr>
            <a:endParaRPr lang="fr-FR" sz="1050" dirty="0"/>
          </a:p>
        </p:txBody>
      </p:sp>
      <p:sp>
        <p:nvSpPr>
          <p:cNvPr id="34" name="Espace réservé du contenu 2">
            <a:extLst>
              <a:ext uri="{FF2B5EF4-FFF2-40B4-BE49-F238E27FC236}">
                <a16:creationId xmlns:a16="http://schemas.microsoft.com/office/drawing/2014/main" id="{F47DEA0B-3C41-C5BE-1A6D-F9E2401CFA80}"/>
              </a:ext>
            </a:extLst>
          </p:cNvPr>
          <p:cNvSpPr txBox="1">
            <a:spLocks/>
          </p:cNvSpPr>
          <p:nvPr/>
        </p:nvSpPr>
        <p:spPr>
          <a:xfrm>
            <a:off x="1875524" y="4553607"/>
            <a:ext cx="2988128" cy="237567"/>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500" b="1" dirty="0">
                <a:solidFill>
                  <a:schemeClr val="bg1"/>
                </a:solidFill>
                <a:latin typeface="Futura LT" panose="02000503000000000000" pitchFamily="2" charset="0"/>
              </a:rPr>
              <a:t>Spécificités</a:t>
            </a:r>
          </a:p>
        </p:txBody>
      </p:sp>
      <p:sp>
        <p:nvSpPr>
          <p:cNvPr id="35" name="Espace réservé du contenu 2">
            <a:extLst>
              <a:ext uri="{FF2B5EF4-FFF2-40B4-BE49-F238E27FC236}">
                <a16:creationId xmlns:a16="http://schemas.microsoft.com/office/drawing/2014/main" id="{ABC9DBB4-A655-8323-A8A8-5B706C5E90EB}"/>
              </a:ext>
            </a:extLst>
          </p:cNvPr>
          <p:cNvSpPr txBox="1">
            <a:spLocks/>
          </p:cNvSpPr>
          <p:nvPr/>
        </p:nvSpPr>
        <p:spPr>
          <a:xfrm>
            <a:off x="652031" y="4674165"/>
            <a:ext cx="1244278" cy="101316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625" b="1" dirty="0">
                <a:latin typeface="Futura LT" panose="02000503000000000000" pitchFamily="2" charset="0"/>
              </a:rPr>
              <a:t>III</a:t>
            </a:r>
          </a:p>
        </p:txBody>
      </p:sp>
      <p:sp>
        <p:nvSpPr>
          <p:cNvPr id="36" name="Espace réservé du contenu 2">
            <a:extLst>
              <a:ext uri="{FF2B5EF4-FFF2-40B4-BE49-F238E27FC236}">
                <a16:creationId xmlns:a16="http://schemas.microsoft.com/office/drawing/2014/main" id="{D0D61C9F-FB3E-53F4-AF20-6E9028CF0253}"/>
              </a:ext>
            </a:extLst>
          </p:cNvPr>
          <p:cNvSpPr txBox="1">
            <a:spLocks/>
          </p:cNvSpPr>
          <p:nvPr/>
        </p:nvSpPr>
        <p:spPr>
          <a:xfrm>
            <a:off x="1846955" y="4711984"/>
            <a:ext cx="2988128" cy="28987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1200" dirty="0"/>
          </a:p>
        </p:txBody>
      </p:sp>
      <p:sp>
        <p:nvSpPr>
          <p:cNvPr id="37" name="Espace réservé du contenu 2">
            <a:extLst>
              <a:ext uri="{FF2B5EF4-FFF2-40B4-BE49-F238E27FC236}">
                <a16:creationId xmlns:a16="http://schemas.microsoft.com/office/drawing/2014/main" id="{994A11D4-AFFC-56ED-9ACE-3FF51B5C4E23}"/>
              </a:ext>
            </a:extLst>
          </p:cNvPr>
          <p:cNvSpPr txBox="1">
            <a:spLocks/>
          </p:cNvSpPr>
          <p:nvPr/>
        </p:nvSpPr>
        <p:spPr>
          <a:xfrm>
            <a:off x="1438436" y="4911732"/>
            <a:ext cx="3805165" cy="12474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32C58"/>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32C58"/>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32C58"/>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32C58"/>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7050" indent="-171450">
              <a:buFont typeface="Wingdings 3" panose="05040102010807070707" pitchFamily="18" charset="2"/>
              <a:buChar char=""/>
              <a:tabLst>
                <a:tab pos="628650" algn="l"/>
                <a:tab pos="7445375" algn="l"/>
              </a:tabLst>
            </a:pPr>
            <a:r>
              <a:rPr lang="fr-FR" sz="1000" b="1" dirty="0"/>
              <a:t>Zoom fonctionnaires titulaires</a:t>
            </a:r>
          </a:p>
          <a:p>
            <a:pPr marL="527050" indent="-171450">
              <a:buFont typeface="Wingdings 3" panose="05040102010807070707" pitchFamily="18" charset="2"/>
              <a:buChar char=""/>
              <a:tabLst>
                <a:tab pos="628650" algn="l"/>
                <a:tab pos="7445375" algn="l"/>
              </a:tabLst>
            </a:pPr>
            <a:r>
              <a:rPr lang="fr-FR" sz="1000" b="1" dirty="0"/>
              <a:t>Zoom contractuel</a:t>
            </a:r>
          </a:p>
          <a:p>
            <a:pPr marL="527050" indent="-171450">
              <a:buFont typeface="Wingdings 3" panose="05040102010807070707" pitchFamily="18" charset="2"/>
              <a:buChar char=""/>
              <a:tabLst>
                <a:tab pos="628650" algn="l"/>
                <a:tab pos="7445375" algn="l"/>
              </a:tabLst>
            </a:pPr>
            <a:r>
              <a:rPr lang="fr-FR" sz="1000" b="1" dirty="0"/>
              <a:t>Zoom emplois fonctionnels</a:t>
            </a:r>
          </a:p>
          <a:p>
            <a:pPr marL="527050" indent="-171450">
              <a:buFont typeface="Wingdings 3" panose="05040102010807070707" pitchFamily="18" charset="2"/>
              <a:buChar char=""/>
              <a:tabLst>
                <a:tab pos="628650" algn="l"/>
                <a:tab pos="7445375" algn="l"/>
              </a:tabLst>
            </a:pPr>
            <a:r>
              <a:rPr lang="fr-FR" sz="1000" b="1" dirty="0"/>
              <a:t>Les différentes suites possibles</a:t>
            </a:r>
          </a:p>
          <a:p>
            <a:pPr marL="0" indent="0">
              <a:buNone/>
            </a:pPr>
            <a:endParaRPr lang="fr-FR" sz="1000" dirty="0"/>
          </a:p>
        </p:txBody>
      </p:sp>
      <p:pic>
        <p:nvPicPr>
          <p:cNvPr id="39" name="Image 38">
            <a:extLst>
              <a:ext uri="{FF2B5EF4-FFF2-40B4-BE49-F238E27FC236}">
                <a16:creationId xmlns:a16="http://schemas.microsoft.com/office/drawing/2014/main" id="{CBF4F1CB-EA22-4CDB-6D99-36A02DACC46A}"/>
              </a:ext>
            </a:extLst>
          </p:cNvPr>
          <p:cNvPicPr>
            <a:picLocks noChangeAspect="1"/>
          </p:cNvPicPr>
          <p:nvPr/>
        </p:nvPicPr>
        <p:blipFill>
          <a:blip r:embed="rId7"/>
          <a:stretch>
            <a:fillRect/>
          </a:stretch>
        </p:blipFill>
        <p:spPr>
          <a:xfrm>
            <a:off x="5772431" y="4124593"/>
            <a:ext cx="2033230" cy="2930782"/>
          </a:xfrm>
          <a:prstGeom prst="rect">
            <a:avLst/>
          </a:prstGeom>
        </p:spPr>
      </p:pic>
    </p:spTree>
    <p:extLst>
      <p:ext uri="{BB962C8B-B14F-4D97-AF65-F5344CB8AC3E}">
        <p14:creationId xmlns:p14="http://schemas.microsoft.com/office/powerpoint/2010/main" val="2309899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79512" y="2276872"/>
          <a:ext cx="8496945" cy="3782505"/>
        </p:xfrm>
        <a:graphic>
          <a:graphicData uri="http://schemas.openxmlformats.org/drawingml/2006/table">
            <a:tbl>
              <a:tblPr firstRow="1" firstCol="1" bandRow="1">
                <a:tableStyleId>{5C22544A-7EE6-4342-B048-85BDC9FD1C3A}</a:tableStyleId>
              </a:tblPr>
              <a:tblGrid>
                <a:gridCol w="840052">
                  <a:extLst>
                    <a:ext uri="{9D8B030D-6E8A-4147-A177-3AD203B41FA5}">
                      <a16:colId xmlns:a16="http://schemas.microsoft.com/office/drawing/2014/main" val="20000"/>
                    </a:ext>
                  </a:extLst>
                </a:gridCol>
                <a:gridCol w="2256292">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474449">
                  <a:extLst>
                    <a:ext uri="{9D8B030D-6E8A-4147-A177-3AD203B41FA5}">
                      <a16:colId xmlns:a16="http://schemas.microsoft.com/office/drawing/2014/main" val="20003"/>
                    </a:ext>
                  </a:extLst>
                </a:gridCol>
                <a:gridCol w="474449">
                  <a:extLst>
                    <a:ext uri="{9D8B030D-6E8A-4147-A177-3AD203B41FA5}">
                      <a16:colId xmlns:a16="http://schemas.microsoft.com/office/drawing/2014/main" val="2809024006"/>
                    </a:ext>
                  </a:extLst>
                </a:gridCol>
                <a:gridCol w="773292">
                  <a:extLst>
                    <a:ext uri="{9D8B030D-6E8A-4147-A177-3AD203B41FA5}">
                      <a16:colId xmlns:a16="http://schemas.microsoft.com/office/drawing/2014/main" val="20004"/>
                    </a:ext>
                  </a:extLst>
                </a:gridCol>
                <a:gridCol w="945753">
                  <a:extLst>
                    <a:ext uri="{9D8B030D-6E8A-4147-A177-3AD203B41FA5}">
                      <a16:colId xmlns:a16="http://schemas.microsoft.com/office/drawing/2014/main" val="20005"/>
                    </a:ext>
                  </a:extLst>
                </a:gridCol>
                <a:gridCol w="860450">
                  <a:extLst>
                    <a:ext uri="{9D8B030D-6E8A-4147-A177-3AD203B41FA5}">
                      <a16:colId xmlns:a16="http://schemas.microsoft.com/office/drawing/2014/main" val="20006"/>
                    </a:ext>
                  </a:extLst>
                </a:gridCol>
              </a:tblGrid>
              <a:tr h="2657845">
                <a:tc>
                  <a:txBody>
                    <a:bodyPr/>
                    <a:lstStyle/>
                    <a:p>
                      <a:pPr algn="ctr">
                        <a:lnSpc>
                          <a:spcPct val="115000"/>
                        </a:lnSpc>
                        <a:spcAft>
                          <a:spcPts val="1000"/>
                        </a:spcAft>
                      </a:pPr>
                      <a:r>
                        <a:rPr lang="fr-FR" sz="900" u="none" strike="noStrike" dirty="0">
                          <a:effectLst/>
                        </a:rPr>
                        <a:t> </a:t>
                      </a:r>
                      <a:endParaRPr lang="fr-FR" sz="900" dirty="0">
                        <a:effectLst/>
                      </a:endParaRPr>
                    </a:p>
                    <a:p>
                      <a:pPr algn="ctr">
                        <a:lnSpc>
                          <a:spcPct val="115000"/>
                        </a:lnSpc>
                        <a:spcAft>
                          <a:spcPts val="1000"/>
                        </a:spcAft>
                      </a:pPr>
                      <a:r>
                        <a:rPr lang="fr-FR" sz="900" u="sng" dirty="0">
                          <a:effectLst/>
                        </a:rPr>
                        <a:t>Article 3-3 5°</a:t>
                      </a:r>
                    </a:p>
                    <a:p>
                      <a:pPr algn="ctr">
                        <a:lnSpc>
                          <a:spcPct val="115000"/>
                        </a:lnSpc>
                        <a:spcAft>
                          <a:spcPts val="1000"/>
                        </a:spcAft>
                      </a:pPr>
                      <a:r>
                        <a:rPr lang="fr-FR" sz="900" u="none" dirty="0">
                          <a:effectLst/>
                          <a:latin typeface="Calibri"/>
                          <a:ea typeface="Calibri"/>
                          <a:cs typeface="Times New Roman"/>
                        </a:rPr>
                        <a:t>L 332-8 6°</a:t>
                      </a:r>
                    </a:p>
                  </a:txBody>
                  <a:tcPr marL="60866" marR="60866" marT="0" marB="0" anchor="ctr"/>
                </a:tc>
                <a:tc>
                  <a:txBody>
                    <a:bodyPr/>
                    <a:lstStyle/>
                    <a:p>
                      <a:pPr algn="ctr">
                        <a:lnSpc>
                          <a:spcPct val="115000"/>
                        </a:lnSpc>
                        <a:spcAft>
                          <a:spcPts val="1000"/>
                        </a:spcAft>
                      </a:pPr>
                      <a:r>
                        <a:rPr lang="fr-FR" sz="800" dirty="0">
                          <a:effectLst/>
                        </a:rPr>
                        <a:t> </a:t>
                      </a:r>
                    </a:p>
                    <a:p>
                      <a:pPr algn="l">
                        <a:lnSpc>
                          <a:spcPct val="100000"/>
                        </a:lnSpc>
                        <a:spcAft>
                          <a:spcPts val="0"/>
                        </a:spcAft>
                      </a:pPr>
                      <a:r>
                        <a:rPr lang="fr-FR" sz="900" b="1" dirty="0">
                          <a:solidFill>
                            <a:schemeClr val="accent1">
                              <a:lumMod val="75000"/>
                            </a:schemeClr>
                          </a:solidFill>
                          <a:effectLst/>
                          <a:sym typeface="Symbol"/>
                        </a:rPr>
                        <a:t></a:t>
                      </a:r>
                      <a:r>
                        <a:rPr lang="fr-FR" sz="900" b="1" dirty="0">
                          <a:solidFill>
                            <a:schemeClr val="accent1">
                              <a:lumMod val="75000"/>
                            </a:schemeClr>
                          </a:solidFill>
                          <a:effectLst/>
                        </a:rPr>
                        <a:t>Pourvoir un emploi dont la création ou la suppression dépend de la </a:t>
                      </a:r>
                      <a:r>
                        <a:rPr lang="fr-FR" sz="900" b="1" u="none" dirty="0">
                          <a:solidFill>
                            <a:schemeClr val="accent1">
                              <a:lumMod val="75000"/>
                            </a:schemeClr>
                          </a:solidFill>
                          <a:effectLst/>
                        </a:rPr>
                        <a:t>décision d’une autorité </a:t>
                      </a:r>
                      <a:r>
                        <a:rPr lang="fr-FR" sz="900" b="1" dirty="0">
                          <a:solidFill>
                            <a:schemeClr val="accent1">
                              <a:lumMod val="75000"/>
                            </a:schemeClr>
                          </a:solidFill>
                          <a:effectLst/>
                        </a:rPr>
                        <a:t>qui s’impose à la collectivité, e</a:t>
                      </a:r>
                      <a:r>
                        <a:rPr lang="fr-FR" sz="900" dirty="0">
                          <a:solidFill>
                            <a:schemeClr val="accent1">
                              <a:lumMod val="75000"/>
                            </a:schemeClr>
                          </a:solidFill>
                          <a:effectLst/>
                        </a:rPr>
                        <a:t>n matière de création, de changement de périmètre ou de suppression d’un service public,</a:t>
                      </a:r>
                    </a:p>
                    <a:p>
                      <a:pPr algn="l">
                        <a:lnSpc>
                          <a:spcPct val="100000"/>
                        </a:lnSpc>
                        <a:spcAft>
                          <a:spcPts val="0"/>
                        </a:spcAft>
                      </a:pPr>
                      <a:r>
                        <a:rPr lang="fr-FR" sz="900" dirty="0">
                          <a:solidFill>
                            <a:schemeClr val="accent1">
                              <a:lumMod val="75000"/>
                            </a:schemeClr>
                          </a:solidFill>
                          <a:effectLst/>
                        </a:rPr>
                        <a:t>Et </a:t>
                      </a:r>
                      <a:br>
                        <a:rPr lang="fr-FR" sz="900" dirty="0">
                          <a:solidFill>
                            <a:schemeClr val="accent1">
                              <a:lumMod val="75000"/>
                            </a:schemeClr>
                          </a:solidFill>
                          <a:effectLst/>
                        </a:rPr>
                      </a:br>
                      <a:r>
                        <a:rPr lang="fr-FR" sz="900" b="1" dirty="0">
                          <a:solidFill>
                            <a:schemeClr val="accent1">
                              <a:lumMod val="75000"/>
                            </a:schemeClr>
                          </a:solidFill>
                          <a:effectLst/>
                          <a:sym typeface="Symbol"/>
                        </a:rPr>
                        <a:t>D</a:t>
                      </a:r>
                      <a:r>
                        <a:rPr lang="fr-FR" sz="900" dirty="0">
                          <a:solidFill>
                            <a:schemeClr val="accent1">
                              <a:lumMod val="75000"/>
                            </a:schemeClr>
                          </a:solidFill>
                          <a:effectLst/>
                        </a:rPr>
                        <a:t>ans les communes de moins de 2000 habitants et dans les groupements de communes de moins de 10000 habitants</a:t>
                      </a:r>
                      <a:endParaRPr lang="fr-FR" sz="900" dirty="0">
                        <a:solidFill>
                          <a:schemeClr val="accent1">
                            <a:lumMod val="75000"/>
                          </a:schemeClr>
                        </a:solidFill>
                        <a:effectLst/>
                        <a:latin typeface="Calibri"/>
                        <a:ea typeface="Calibri"/>
                        <a:cs typeface="Times New Roman"/>
                      </a:endParaRPr>
                    </a:p>
                  </a:txBody>
                  <a:tcPr marL="60866" marR="60866" marT="0" marB="0" anchor="ctr">
                    <a:solidFill>
                      <a:srgbClr val="D0D8E8"/>
                    </a:solidFill>
                  </a:tcPr>
                </a:tc>
                <a:tc>
                  <a:txBody>
                    <a:bodyPr/>
                    <a:lstStyle/>
                    <a:p>
                      <a:pPr algn="ctr">
                        <a:lnSpc>
                          <a:spcPct val="115000"/>
                        </a:lnSpc>
                        <a:spcAft>
                          <a:spcPts val="1000"/>
                        </a:spcAft>
                      </a:pPr>
                      <a:endParaRPr lang="fr-FR" sz="700" b="1" u="sng" dirty="0">
                        <a:solidFill>
                          <a:schemeClr val="tx1"/>
                        </a:solidFill>
                        <a:effectLst/>
                      </a:endParaRPr>
                    </a:p>
                    <a:p>
                      <a:pPr algn="ctr">
                        <a:lnSpc>
                          <a:spcPct val="115000"/>
                        </a:lnSpc>
                        <a:spcAft>
                          <a:spcPts val="1000"/>
                        </a:spcAft>
                      </a:pPr>
                      <a:r>
                        <a:rPr lang="fr-FR" sz="700" b="1" u="sng" dirty="0">
                          <a:solidFill>
                            <a:schemeClr val="tx1"/>
                          </a:solidFill>
                          <a:effectLst/>
                        </a:rPr>
                        <a:t>Durée</a:t>
                      </a:r>
                      <a:r>
                        <a:rPr lang="fr-FR" sz="700" b="0" u="sng" dirty="0">
                          <a:solidFill>
                            <a:schemeClr val="tx1"/>
                          </a:solidFill>
                          <a:effectLst/>
                        </a:rPr>
                        <a:t> </a:t>
                      </a:r>
                      <a:r>
                        <a:rPr lang="fr-FR" sz="700" b="1" u="sng" dirty="0">
                          <a:solidFill>
                            <a:schemeClr val="tx1"/>
                          </a:solidFill>
                          <a:effectLst/>
                        </a:rPr>
                        <a:t>maximale</a:t>
                      </a:r>
                      <a:r>
                        <a:rPr lang="fr-FR" sz="700" b="0" u="sng" dirty="0">
                          <a:solidFill>
                            <a:schemeClr val="tx1"/>
                          </a:solidFill>
                          <a:effectLst/>
                        </a:rPr>
                        <a:t> </a:t>
                      </a:r>
                      <a:r>
                        <a:rPr lang="fr-FR" sz="700" b="1" u="sng" dirty="0">
                          <a:solidFill>
                            <a:schemeClr val="tx1"/>
                          </a:solidFill>
                          <a:effectLst/>
                        </a:rPr>
                        <a:t>par</a:t>
                      </a:r>
                      <a:r>
                        <a:rPr lang="fr-FR" sz="700" b="0" u="sng" dirty="0">
                          <a:solidFill>
                            <a:schemeClr val="tx1"/>
                          </a:solidFill>
                          <a:effectLst/>
                        </a:rPr>
                        <a:t> </a:t>
                      </a:r>
                      <a:r>
                        <a:rPr lang="fr-FR" sz="700" b="1" u="sng" dirty="0">
                          <a:solidFill>
                            <a:schemeClr val="tx1"/>
                          </a:solidFill>
                          <a:effectLst/>
                        </a:rPr>
                        <a:t>contrat</a:t>
                      </a:r>
                      <a:r>
                        <a:rPr lang="fr-FR" sz="700" b="0" u="sng" dirty="0">
                          <a:solidFill>
                            <a:schemeClr val="tx1"/>
                          </a:solidFill>
                          <a:effectLst/>
                        </a:rPr>
                        <a:t> : </a:t>
                      </a:r>
                      <a:endParaRPr lang="fr-FR" sz="700" b="0" dirty="0">
                        <a:solidFill>
                          <a:schemeClr val="tx1"/>
                        </a:solidFill>
                        <a:effectLst/>
                      </a:endParaRPr>
                    </a:p>
                    <a:p>
                      <a:pPr algn="ctr">
                        <a:lnSpc>
                          <a:spcPct val="115000"/>
                        </a:lnSpc>
                        <a:spcAft>
                          <a:spcPts val="1000"/>
                        </a:spcAft>
                      </a:pPr>
                      <a:r>
                        <a:rPr lang="fr-FR" sz="700" b="0" dirty="0">
                          <a:solidFill>
                            <a:schemeClr val="tx1"/>
                          </a:solidFill>
                          <a:effectLst/>
                        </a:rPr>
                        <a:t>3 ans maximum, renouvelable dans la limite totale de 6 ans</a:t>
                      </a:r>
                    </a:p>
                    <a:p>
                      <a:pPr algn="ctr">
                        <a:lnSpc>
                          <a:spcPct val="115000"/>
                        </a:lnSpc>
                        <a:spcAft>
                          <a:spcPts val="1000"/>
                        </a:spcAft>
                      </a:pPr>
                      <a:r>
                        <a:rPr lang="fr-FR" sz="700" b="0" dirty="0">
                          <a:solidFill>
                            <a:schemeClr val="tx1"/>
                          </a:solidFill>
                          <a:effectLst/>
                        </a:rPr>
                        <a:t> Au-delà de 6 ans, si renouvellement, il ne peut avoir lieu que par contrat à durée indéterminé</a:t>
                      </a:r>
                    </a:p>
                    <a:p>
                      <a:pPr algn="ctr">
                        <a:lnSpc>
                          <a:spcPct val="115000"/>
                        </a:lnSpc>
                        <a:spcAft>
                          <a:spcPts val="1000"/>
                        </a:spcAft>
                      </a:pPr>
                      <a:r>
                        <a:rPr lang="fr-FR" sz="700" b="0" dirty="0">
                          <a:solidFill>
                            <a:schemeClr val="tx1"/>
                          </a:solidFill>
                          <a:effectLst/>
                        </a:rPr>
                        <a:t>Tout contrat conclu ou renouvelé pour pourvoir un emploi permanent (L 332-8) avec un agent qui justifie de 6 ans de services, de même niveau hiérarchique, au sein de cette même collectivité est conclu pour une durée indéterminée</a:t>
                      </a:r>
                    </a:p>
                    <a:p>
                      <a:pPr algn="just">
                        <a:lnSpc>
                          <a:spcPct val="100000"/>
                        </a:lnSpc>
                        <a:spcAft>
                          <a:spcPts val="0"/>
                        </a:spcAft>
                      </a:pPr>
                      <a:r>
                        <a:rPr lang="fr-FR" sz="700" b="0" u="none" strike="noStrike" dirty="0">
                          <a:solidFill>
                            <a:schemeClr val="tx1"/>
                          </a:solidFill>
                          <a:effectLst/>
                        </a:rPr>
                        <a:t> </a:t>
                      </a:r>
                      <a:endParaRPr lang="fr-FR" sz="700" b="0" u="sng" strike="noStrike" dirty="0">
                        <a:solidFill>
                          <a:schemeClr val="tx1"/>
                        </a:solidFill>
                        <a:effectLst/>
                      </a:endParaRPr>
                    </a:p>
                    <a:p>
                      <a:pPr algn="ctr">
                        <a:lnSpc>
                          <a:spcPct val="100000"/>
                        </a:lnSpc>
                        <a:spcAft>
                          <a:spcPts val="0"/>
                        </a:spcAft>
                      </a:pPr>
                      <a:r>
                        <a:rPr lang="fr-FR" sz="700" b="1" u="sng" strike="noStrike" dirty="0">
                          <a:solidFill>
                            <a:schemeClr val="tx1"/>
                          </a:solidFill>
                          <a:effectLst/>
                        </a:rPr>
                        <a:t>Cumul de la durée de contrat :</a:t>
                      </a:r>
                    </a:p>
                    <a:p>
                      <a:pPr algn="ctr">
                        <a:lnSpc>
                          <a:spcPct val="100000"/>
                        </a:lnSpc>
                        <a:spcAft>
                          <a:spcPts val="0"/>
                        </a:spcAft>
                      </a:pPr>
                      <a:endParaRPr lang="fr-FR" sz="700" b="0" u="none" strike="noStrike" dirty="0">
                        <a:solidFill>
                          <a:schemeClr val="tx1"/>
                        </a:solidFill>
                        <a:effectLst/>
                      </a:endParaRPr>
                    </a:p>
                    <a:p>
                      <a:pPr algn="ctr">
                        <a:lnSpc>
                          <a:spcPct val="115000"/>
                        </a:lnSpc>
                        <a:spcAft>
                          <a:spcPts val="1000"/>
                        </a:spcAft>
                      </a:pPr>
                      <a:r>
                        <a:rPr lang="fr-FR" sz="700" b="0" u="none" strike="noStrike" dirty="0">
                          <a:solidFill>
                            <a:schemeClr val="tx1"/>
                          </a:solidFill>
                          <a:effectLst/>
                        </a:rPr>
                        <a:t>- Temps partiel et temps non complet : assimilés à du temps plein</a:t>
                      </a:r>
                    </a:p>
                    <a:p>
                      <a:pPr algn="ctr">
                        <a:lnSpc>
                          <a:spcPct val="115000"/>
                        </a:lnSpc>
                        <a:spcAft>
                          <a:spcPts val="1000"/>
                        </a:spcAft>
                      </a:pPr>
                      <a:r>
                        <a:rPr lang="fr-FR" sz="700" b="0" u="none" strike="noStrike" dirty="0">
                          <a:solidFill>
                            <a:schemeClr val="tx1"/>
                          </a:solidFill>
                          <a:effectLst/>
                        </a:rPr>
                        <a:t>- Les services discontinus sont pris en compte si la durée d’interruption entre 2 contrats n’excède pas 4 mois</a:t>
                      </a:r>
                    </a:p>
                    <a:p>
                      <a:pPr algn="ctr">
                        <a:lnSpc>
                          <a:spcPct val="115000"/>
                        </a:lnSpc>
                        <a:spcAft>
                          <a:spcPts val="1000"/>
                        </a:spcAft>
                      </a:pPr>
                      <a:r>
                        <a:rPr lang="fr-FR" sz="700" b="0" u="none" strike="noStrike" dirty="0">
                          <a:solidFill>
                            <a:schemeClr val="tx1"/>
                          </a:solidFill>
                          <a:effectLst/>
                        </a:rPr>
                        <a:t>- Si cette durée est atteinte avant l’échéance du contrat en cours, les parties peuvent conclure d’un commun accord un CDI</a:t>
                      </a:r>
                    </a:p>
                    <a:p>
                      <a:pPr algn="ctr">
                        <a:lnSpc>
                          <a:spcPct val="115000"/>
                        </a:lnSpc>
                        <a:spcAft>
                          <a:spcPts val="1000"/>
                        </a:spcAft>
                      </a:pPr>
                      <a:endParaRPr lang="fr-FR" sz="700" b="0" dirty="0">
                        <a:solidFill>
                          <a:schemeClr val="tx1"/>
                        </a:solidFill>
                        <a:effectLst/>
                        <a:latin typeface="+mn-lt"/>
                        <a:ea typeface="Calibri"/>
                        <a:cs typeface="Times New Roman"/>
                      </a:endParaRPr>
                    </a:p>
                  </a:txBody>
                  <a:tcPr marL="40460" marR="40460" marT="0" marB="0" anchor="ctr">
                    <a:solidFill>
                      <a:srgbClr val="D0D8E8"/>
                    </a:solidFill>
                  </a:tcPr>
                </a:tc>
                <a:tc>
                  <a:txBody>
                    <a:bodyPr/>
                    <a:lstStyle/>
                    <a:p>
                      <a:pPr algn="ctr">
                        <a:lnSpc>
                          <a:spcPct val="115000"/>
                        </a:lnSpc>
                        <a:spcAft>
                          <a:spcPts val="1000"/>
                        </a:spcAft>
                      </a:pPr>
                      <a:r>
                        <a:rPr lang="fr-FR" sz="900" dirty="0">
                          <a:effectLst/>
                          <a:latin typeface="+mn-lt"/>
                        </a:rPr>
                        <a:t> </a:t>
                      </a:r>
                      <a:r>
                        <a:rPr lang="fr-FR" sz="900" dirty="0">
                          <a:solidFill>
                            <a:schemeClr val="tx1"/>
                          </a:solidFill>
                          <a:effectLst/>
                          <a:latin typeface="+mn-lt"/>
                        </a:rPr>
                        <a:t>CDD</a:t>
                      </a:r>
                    </a:p>
                    <a:p>
                      <a:pPr algn="ctr">
                        <a:lnSpc>
                          <a:spcPct val="115000"/>
                        </a:lnSpc>
                        <a:spcAft>
                          <a:spcPts val="1000"/>
                        </a:spcAft>
                      </a:pPr>
                      <a:r>
                        <a:rPr lang="fr-FR" sz="900" dirty="0">
                          <a:solidFill>
                            <a:schemeClr val="tx1"/>
                          </a:solidFill>
                          <a:effectLst/>
                          <a:latin typeface="+mn-lt"/>
                        </a:rPr>
                        <a:t>XR09</a:t>
                      </a:r>
                    </a:p>
                  </a:txBody>
                  <a:tcPr marL="60866" marR="60866" marT="0" marB="0" anchor="ctr">
                    <a:solidFill>
                      <a:srgbClr val="D0D8E8"/>
                    </a:solidFill>
                  </a:tcPr>
                </a:tc>
                <a:tc>
                  <a:txBody>
                    <a:bodyPr/>
                    <a:lstStyle/>
                    <a:p>
                      <a:pPr algn="ctr">
                        <a:lnSpc>
                          <a:spcPct val="115000"/>
                        </a:lnSpc>
                        <a:spcAft>
                          <a:spcPts val="1000"/>
                        </a:spcAft>
                      </a:pPr>
                      <a:r>
                        <a:rPr lang="fr-FR" sz="900" dirty="0">
                          <a:solidFill>
                            <a:schemeClr val="tx1"/>
                          </a:solidFill>
                          <a:effectLst/>
                          <a:latin typeface="+mn-lt"/>
                        </a:rPr>
                        <a:t>CDI </a:t>
                      </a:r>
                    </a:p>
                    <a:p>
                      <a:pPr algn="ctr">
                        <a:lnSpc>
                          <a:spcPct val="115000"/>
                        </a:lnSpc>
                        <a:spcAft>
                          <a:spcPts val="1000"/>
                        </a:spcAft>
                      </a:pPr>
                      <a:r>
                        <a:rPr lang="fr-FR" sz="900" dirty="0">
                          <a:solidFill>
                            <a:schemeClr val="tx1"/>
                          </a:solidFill>
                          <a:effectLst/>
                          <a:latin typeface="+mn-lt"/>
                          <a:ea typeface="Calibri"/>
                          <a:cs typeface="Times New Roman"/>
                        </a:rPr>
                        <a:t>XR15</a:t>
                      </a:r>
                    </a:p>
                  </a:txBody>
                  <a:tcPr marL="60866" marR="60866" marT="0" marB="0" anchor="ctr">
                    <a:solidFill>
                      <a:srgbClr val="D0D8E8"/>
                    </a:solidFill>
                  </a:tcPr>
                </a:tc>
                <a:tc>
                  <a:txBody>
                    <a:bodyPr/>
                    <a:lstStyle/>
                    <a:p>
                      <a:pPr algn="ctr">
                        <a:lnSpc>
                          <a:spcPct val="115000"/>
                        </a:lnSpc>
                        <a:spcAft>
                          <a:spcPts val="1000"/>
                        </a:spcAft>
                      </a:pPr>
                      <a:r>
                        <a:rPr lang="fr-FR" sz="700" b="1" dirty="0">
                          <a:solidFill>
                            <a:schemeClr val="tx1"/>
                          </a:solidFill>
                          <a:effectLst/>
                        </a:rPr>
                        <a:t> X</a:t>
                      </a:r>
                      <a:endParaRPr lang="fr-FR" sz="700" b="1" dirty="0">
                        <a:solidFill>
                          <a:schemeClr val="tx1"/>
                        </a:solidFill>
                        <a:effectLst/>
                        <a:latin typeface="Calibri"/>
                        <a:ea typeface="Calibri"/>
                        <a:cs typeface="Times New Roman"/>
                      </a:endParaRPr>
                    </a:p>
                  </a:txBody>
                  <a:tcPr marL="60866" marR="60866" marT="0" marB="0" anchor="ctr">
                    <a:solidFill>
                      <a:srgbClr val="FFCCFF"/>
                    </a:solidFill>
                  </a:tcPr>
                </a:tc>
                <a:tc>
                  <a:txBody>
                    <a:bodyPr/>
                    <a:lstStyle/>
                    <a:p>
                      <a:pPr algn="ctr">
                        <a:lnSpc>
                          <a:spcPct val="115000"/>
                        </a:lnSpc>
                        <a:spcAft>
                          <a:spcPts val="1000"/>
                        </a:spcAft>
                      </a:pPr>
                      <a:r>
                        <a:rPr lang="fr-FR" sz="700" b="1" dirty="0">
                          <a:solidFill>
                            <a:schemeClr val="tx1"/>
                          </a:solidFill>
                          <a:effectLst/>
                        </a:rPr>
                        <a:t>X</a:t>
                      </a:r>
                      <a:endParaRPr lang="fr-FR" sz="700" b="1" dirty="0">
                        <a:solidFill>
                          <a:schemeClr val="tx1"/>
                        </a:solidFill>
                        <a:effectLst/>
                        <a:latin typeface="Calibri"/>
                        <a:ea typeface="Calibri"/>
                        <a:cs typeface="Times New Roman"/>
                      </a:endParaRPr>
                    </a:p>
                  </a:txBody>
                  <a:tcPr marL="60866" marR="60866" marT="0" marB="0" anchor="ctr">
                    <a:solidFill>
                      <a:srgbClr val="FFCCFF"/>
                    </a:solidFill>
                  </a:tcPr>
                </a:tc>
                <a:tc>
                  <a:txBody>
                    <a:bodyPr/>
                    <a:lstStyle/>
                    <a:p>
                      <a:pPr algn="ctr">
                        <a:lnSpc>
                          <a:spcPct val="115000"/>
                        </a:lnSpc>
                        <a:spcAft>
                          <a:spcPts val="1000"/>
                        </a:spcAft>
                      </a:pPr>
                      <a:r>
                        <a:rPr lang="fr-FR" sz="700" dirty="0">
                          <a:solidFill>
                            <a:schemeClr val="tx1"/>
                          </a:solidFill>
                          <a:effectLst/>
                        </a:rPr>
                        <a:t> X</a:t>
                      </a:r>
                      <a:endParaRPr lang="fr-FR" sz="700" b="0" i="1" dirty="0">
                        <a:solidFill>
                          <a:schemeClr val="tx1"/>
                        </a:solidFill>
                        <a:effectLst/>
                        <a:latin typeface="+mn-lt"/>
                        <a:ea typeface="Calibri"/>
                        <a:cs typeface="Times New Roman"/>
                      </a:endParaRPr>
                    </a:p>
                  </a:txBody>
                  <a:tcPr marL="60866" marR="60866" marT="0" marB="0" anchor="ctr">
                    <a:solidFill>
                      <a:srgbClr val="FFCCFF"/>
                    </a:solidFill>
                  </a:tcPr>
                </a:tc>
                <a:extLst>
                  <a:ext uri="{0D108BD9-81ED-4DB2-BD59-A6C34878D82A}">
                    <a16:rowId xmlns:a16="http://schemas.microsoft.com/office/drawing/2014/main" val="10000"/>
                  </a:ext>
                </a:extLst>
              </a:tr>
            </a:tbl>
          </a:graphicData>
        </a:graphic>
      </p:graphicFrame>
      <p:graphicFrame>
        <p:nvGraphicFramePr>
          <p:cNvPr id="3" name="Tableau 2"/>
          <p:cNvGraphicFramePr>
            <a:graphicFrameLocks noGrp="1"/>
          </p:cNvGraphicFramePr>
          <p:nvPr/>
        </p:nvGraphicFramePr>
        <p:xfrm>
          <a:off x="179512" y="1746774"/>
          <a:ext cx="8496945" cy="527390"/>
        </p:xfrm>
        <a:graphic>
          <a:graphicData uri="http://schemas.openxmlformats.org/drawingml/2006/table">
            <a:tbl>
              <a:tblPr firstRow="1" firstCol="1" bandRow="1">
                <a:tableStyleId>{5C22544A-7EE6-4342-B048-85BDC9FD1C3A}</a:tableStyleId>
              </a:tblPr>
              <a:tblGrid>
                <a:gridCol w="3096344">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948896">
                  <a:extLst>
                    <a:ext uri="{9D8B030D-6E8A-4147-A177-3AD203B41FA5}">
                      <a16:colId xmlns:a16="http://schemas.microsoft.com/office/drawing/2014/main" val="20002"/>
                    </a:ext>
                  </a:extLst>
                </a:gridCol>
                <a:gridCol w="773292">
                  <a:extLst>
                    <a:ext uri="{9D8B030D-6E8A-4147-A177-3AD203B41FA5}">
                      <a16:colId xmlns:a16="http://schemas.microsoft.com/office/drawing/2014/main" val="20003"/>
                    </a:ext>
                  </a:extLst>
                </a:gridCol>
                <a:gridCol w="945754">
                  <a:extLst>
                    <a:ext uri="{9D8B030D-6E8A-4147-A177-3AD203B41FA5}">
                      <a16:colId xmlns:a16="http://schemas.microsoft.com/office/drawing/2014/main" val="20004"/>
                    </a:ext>
                  </a:extLst>
                </a:gridCol>
                <a:gridCol w="860451">
                  <a:extLst>
                    <a:ext uri="{9D8B030D-6E8A-4147-A177-3AD203B41FA5}">
                      <a16:colId xmlns:a16="http://schemas.microsoft.com/office/drawing/2014/main" val="20005"/>
                    </a:ext>
                  </a:extLst>
                </a:gridCol>
              </a:tblGrid>
              <a:tr h="527390">
                <a:tc>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mn-lt"/>
                        <a:ea typeface="Calibri"/>
                        <a:cs typeface="Times New Roman"/>
                      </a:endParaRPr>
                    </a:p>
                  </a:txBody>
                  <a:tcPr marL="68580" marR="68580" marT="0" marB="0" anchor="ctr"/>
                </a:tc>
                <a:tc>
                  <a:txBody>
                    <a:bodyPr/>
                    <a:lstStyle/>
                    <a:p>
                      <a:pPr algn="ctr">
                        <a:lnSpc>
                          <a:spcPct val="115000"/>
                        </a:lnSpc>
                        <a:spcAft>
                          <a:spcPts val="1000"/>
                        </a:spcAft>
                      </a:pPr>
                      <a:r>
                        <a:rPr lang="fr-FR" sz="900" dirty="0">
                          <a:effectLst/>
                        </a:rPr>
                        <a:t>Durée de l’emploi</a:t>
                      </a:r>
                    </a:p>
                  </a:txBody>
                  <a:tcPr marL="68580" marR="68580" marT="0" marB="0" anchor="ctr"/>
                </a:tc>
                <a:tc>
                  <a:txBody>
                    <a:bodyPr/>
                    <a:lstStyle/>
                    <a:p>
                      <a:pPr algn="ctr">
                        <a:lnSpc>
                          <a:spcPct val="100000"/>
                        </a:lnSpc>
                        <a:spcAft>
                          <a:spcPts val="0"/>
                        </a:spcAft>
                      </a:pPr>
                      <a:r>
                        <a:rPr lang="fr-FR" sz="900" dirty="0">
                          <a:effectLst/>
                        </a:rPr>
                        <a:t>Acte de recrutement</a:t>
                      </a:r>
                    </a:p>
                    <a:p>
                      <a:pPr algn="ctr">
                        <a:lnSpc>
                          <a:spcPct val="100000"/>
                        </a:lnSpc>
                        <a:spcAft>
                          <a:spcPts val="0"/>
                        </a:spcAft>
                      </a:pPr>
                      <a:endParaRPr lang="fr-FR" sz="500" dirty="0">
                        <a:effectLst/>
                        <a:latin typeface="+mn-lt"/>
                        <a:ea typeface="Calibri"/>
                        <a:cs typeface="Times New Roman"/>
                      </a:endParaRPr>
                    </a:p>
                    <a:p>
                      <a:pPr algn="ctr">
                        <a:lnSpc>
                          <a:spcPct val="100000"/>
                        </a:lnSpc>
                        <a:spcAft>
                          <a:spcPts val="0"/>
                        </a:spcAft>
                      </a:pPr>
                      <a:r>
                        <a:rPr lang="fr-FR" sz="900" dirty="0">
                          <a:effectLst/>
                          <a:latin typeface="+mn-lt"/>
                          <a:ea typeface="Calibri"/>
                          <a:cs typeface="Times New Roman"/>
                        </a:rPr>
                        <a:t>Et code </a:t>
                      </a:r>
                      <a:r>
                        <a:rPr lang="fr-FR" sz="900" dirty="0" err="1">
                          <a:effectLst/>
                          <a:latin typeface="+mn-lt"/>
                          <a:ea typeface="Calibri"/>
                          <a:cs typeface="Times New Roman"/>
                        </a:rPr>
                        <a:t>Agirhe</a:t>
                      </a:r>
                      <a:endParaRPr lang="fr-FR" sz="900" dirty="0">
                        <a:effectLst/>
                        <a:latin typeface="+mn-lt"/>
                        <a:ea typeface="Calibri"/>
                        <a:cs typeface="Times New Roman"/>
                      </a:endParaRPr>
                    </a:p>
                  </a:txBody>
                  <a:tcPr marL="68580" marR="68580" marT="0" marB="0" anchor="ctr"/>
                </a:tc>
                <a:tc>
                  <a:txBody>
                    <a:bodyPr/>
                    <a:lstStyle/>
                    <a:p>
                      <a:pPr marL="38735" algn="ctr">
                        <a:lnSpc>
                          <a:spcPct val="115000"/>
                        </a:lnSpc>
                        <a:spcAft>
                          <a:spcPts val="1000"/>
                        </a:spcAft>
                      </a:pPr>
                      <a:r>
                        <a:rPr lang="fr-FR" sz="900" b="0" dirty="0">
                          <a:effectLst/>
                        </a:rPr>
                        <a:t>Création d’une</a:t>
                      </a:r>
                      <a:r>
                        <a:rPr lang="fr-FR" sz="900" b="0" baseline="0" dirty="0">
                          <a:effectLst/>
                        </a:rPr>
                        <a:t> opération</a:t>
                      </a:r>
                      <a:endParaRPr lang="fr-FR" sz="900" b="0" dirty="0">
                        <a:effectLst/>
                        <a:latin typeface="+mn-lt"/>
                        <a:ea typeface="Calibri"/>
                        <a:cs typeface="Times New Roman"/>
                      </a:endParaRPr>
                    </a:p>
                  </a:txBody>
                  <a:tcPr marL="68580" marR="68580"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68580" marR="68580" marT="0" marB="0" anchor="ctr">
                    <a:solidFill>
                      <a:srgbClr val="FF33CC"/>
                    </a:solidFill>
                  </a:tcPr>
                </a:tc>
                <a:tc>
                  <a:txBody>
                    <a:bodyPr/>
                    <a:lstStyle/>
                    <a:p>
                      <a:pPr algn="ctr">
                        <a:lnSpc>
                          <a:spcPct val="115000"/>
                        </a:lnSpc>
                        <a:spcAft>
                          <a:spcPts val="1000"/>
                        </a:spcAft>
                      </a:pPr>
                      <a:r>
                        <a:rPr lang="fr-FR" sz="900" b="0" dirty="0">
                          <a:effectLst/>
                        </a:rPr>
                        <a:t>Offre</a:t>
                      </a:r>
                      <a:endParaRPr lang="fr-FR" sz="900" b="0" dirty="0">
                        <a:effectLst/>
                        <a:latin typeface="Calibri"/>
                        <a:ea typeface="Calibri"/>
                        <a:cs typeface="Times New Roman"/>
                      </a:endParaRPr>
                    </a:p>
                  </a:txBody>
                  <a:tcPr marL="68580" marR="68580" marT="0" marB="0" anchor="ctr">
                    <a:solidFill>
                      <a:srgbClr val="FF33CC"/>
                    </a:solidFill>
                  </a:tcPr>
                </a:tc>
                <a:extLst>
                  <a:ext uri="{0D108BD9-81ED-4DB2-BD59-A6C34878D82A}">
                    <a16:rowId xmlns:a16="http://schemas.microsoft.com/office/drawing/2014/main" val="10000"/>
                  </a:ext>
                </a:extLst>
              </a:tr>
            </a:tbl>
          </a:graphicData>
        </a:graphic>
      </p:graphicFrame>
      <p:sp>
        <p:nvSpPr>
          <p:cNvPr id="7" name="Rectangle 6"/>
          <p:cNvSpPr/>
          <p:nvPr/>
        </p:nvSpPr>
        <p:spPr>
          <a:xfrm>
            <a:off x="611560" y="476672"/>
            <a:ext cx="8064896" cy="1400383"/>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Recours à un contractuel</a:t>
            </a:r>
            <a:r>
              <a:rPr kumimoji="0" lang="fr-FR" altLang="fr-FR" sz="11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Emploi p</a:t>
            </a:r>
            <a:r>
              <a:rPr kumimoji="0" lang="fr-FR" sz="2000" b="1" i="0" u="none" strike="noStrike" kern="1200" cap="none" spc="0" normalizeH="0" baseline="0" noProof="0" dirty="0">
                <a:ln>
                  <a:noFill/>
                </a:ln>
                <a:solidFill>
                  <a:srgbClr val="F79646"/>
                </a:solidFill>
                <a:effectLst/>
                <a:uLnTx/>
                <a:uFillTx/>
                <a:latin typeface="Calibri"/>
                <a:ea typeface="Calibri"/>
                <a:cs typeface="Calibri"/>
              </a:rPr>
              <a:t>ermanent</a:t>
            </a:r>
          </a:p>
          <a:p>
            <a:pPr marL="0" marR="0" lvl="0" indent="0" algn="l" defTabSz="914400" rtl="0" eaLnBrk="1" fontAlgn="auto" latinLnBrk="0" hangingPunct="1">
              <a:lnSpc>
                <a:spcPct val="115000"/>
              </a:lnSpc>
              <a:spcBef>
                <a:spcPts val="0"/>
              </a:spcBef>
              <a:spcAft>
                <a:spcPts val="0"/>
              </a:spcAft>
              <a:buClrTx/>
              <a:buSzTx/>
              <a:buFontTx/>
              <a:buNone/>
              <a:tabLst>
                <a:tab pos="2689225" algn="l"/>
              </a:tabLst>
              <a:defRPr/>
            </a:pPr>
            <a:r>
              <a:rPr kumimoji="0" lang="fr-FR" sz="2000" b="1" i="0" u="none" strike="noStrike" kern="1200" cap="none" spc="0" normalizeH="0" baseline="0" noProof="0" dirty="0">
                <a:ln>
                  <a:noFill/>
                </a:ln>
                <a:solidFill>
                  <a:srgbClr val="F79646"/>
                </a:solidFill>
                <a:effectLst/>
                <a:uLnTx/>
                <a:uFillTx/>
                <a:latin typeface="Calibri"/>
                <a:ea typeface="Calibri"/>
                <a:cs typeface="Calibri"/>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 </a:t>
            </a:r>
            <a:r>
              <a:rPr kumimoji="0" lang="fr-FR" altLang="fr-FR" sz="2000" b="1" i="0" u="none" strike="noStrike" kern="1200" cap="none" spc="0" normalizeH="0" baseline="0" noProof="0" dirty="0">
                <a:ln>
                  <a:noFill/>
                </a:ln>
                <a:solidFill>
                  <a:srgbClr val="F79646"/>
                </a:solidFill>
                <a:effectLst/>
                <a:uLnTx/>
                <a:uFillTx/>
                <a:latin typeface="Calibri"/>
                <a:ea typeface="+mn-ea"/>
                <a:cs typeface="Calibri"/>
                <a:sym typeface="Wingdings"/>
              </a:rPr>
              <a:t>T</a:t>
            </a:r>
            <a:r>
              <a:rPr kumimoji="0" lang="fr-FR" sz="2000" b="1" i="0" u="none" strike="noStrike" kern="1200" cap="none" spc="0" normalizeH="0" baseline="0" noProof="0" dirty="0">
                <a:ln>
                  <a:noFill/>
                </a:ln>
                <a:solidFill>
                  <a:srgbClr val="F79646"/>
                </a:solidFill>
                <a:effectLst/>
                <a:uLnTx/>
                <a:uFillTx/>
                <a:latin typeface="Calibri"/>
                <a:ea typeface="Calibri"/>
                <a:cs typeface="Calibri"/>
              </a:rPr>
              <a:t>outes catégories (A, B et C)</a:t>
            </a:r>
            <a:br>
              <a:rPr kumimoji="0" lang="fr-FR" sz="2000" b="0" i="0" u="none" strike="noStrike" kern="1200" cap="none" spc="0" normalizeH="0" baseline="0" noProof="0" dirty="0">
                <a:ln>
                  <a:noFill/>
                </a:ln>
                <a:solidFill>
                  <a:srgbClr val="F79646"/>
                </a:solidFill>
                <a:effectLst/>
                <a:uLnTx/>
                <a:uFillTx/>
                <a:latin typeface="Calibri"/>
                <a:ea typeface="Calibri"/>
                <a:cs typeface="Times New Roman"/>
              </a:rPr>
            </a:br>
            <a:r>
              <a:rPr kumimoji="0" lang="fr-FR" sz="2000" b="0" i="0" u="none" strike="noStrike" kern="1200" cap="none" spc="0" normalizeH="0" baseline="0" noProof="0" dirty="0">
                <a:ln>
                  <a:noFill/>
                </a:ln>
                <a:solidFill>
                  <a:srgbClr val="F79646"/>
                </a:solidFill>
                <a:effectLst/>
                <a:uLnTx/>
                <a:uFillTx/>
                <a:latin typeface="Calibri"/>
                <a:ea typeface="Calibri"/>
                <a:cs typeface="Times New Roman"/>
              </a:rPr>
              <a:t>		</a:t>
            </a:r>
            <a:r>
              <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L 332- 8 6° du Code Général de la FP </a:t>
            </a:r>
            <a:r>
              <a:rPr kumimoji="0" lang="fr-FR" sz="800" b="1" i="0" u="none" strike="noStrike" kern="1200" cap="none" spc="0" normalizeH="0" baseline="0" noProof="0" dirty="0">
                <a:ln>
                  <a:noFill/>
                </a:ln>
                <a:solidFill>
                  <a:prstClr val="black"/>
                </a:solidFill>
                <a:effectLst/>
                <a:uLnTx/>
                <a:uFillTx/>
                <a:latin typeface="Calibri"/>
                <a:ea typeface="Calibri"/>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a:ea typeface="Calibri"/>
                <a:cs typeface="Calibri"/>
              </a:rPr>
              <a:t>          </a:t>
            </a:r>
            <a:endParaRPr kumimoji="0" lang="fr-FR" sz="1100" b="0" i="0" u="none" strike="noStrike" kern="1200" cap="none" spc="0" normalizeH="0" baseline="0" noProof="0" dirty="0">
              <a:ln>
                <a:noFill/>
              </a:ln>
              <a:solidFill>
                <a:srgbClr val="4F81BD">
                  <a:lumMod val="75000"/>
                </a:srgbClr>
              </a:solidFill>
              <a:effectLst/>
              <a:uLnTx/>
              <a:uFillTx/>
              <a:latin typeface="Calibri"/>
              <a:ea typeface="Calibri"/>
              <a:cs typeface="Times New Roman"/>
            </a:endParaRPr>
          </a:p>
        </p:txBody>
      </p:sp>
      <p:sp>
        <p:nvSpPr>
          <p:cNvPr id="5" name="Zone de texte 2">
            <a:extLst>
              <a:ext uri="{FF2B5EF4-FFF2-40B4-BE49-F238E27FC236}">
                <a16:creationId xmlns:a16="http://schemas.microsoft.com/office/drawing/2014/main" id="{A1E61E4E-EA5D-4070-9328-752508337A4E}"/>
              </a:ext>
            </a:extLst>
          </p:cNvPr>
          <p:cNvSpPr txBox="1">
            <a:spLocks noChangeArrowheads="1"/>
          </p:cNvSpPr>
          <p:nvPr/>
        </p:nvSpPr>
        <p:spPr bwMode="auto">
          <a:xfrm>
            <a:off x="6474904" y="1438781"/>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 name="ZoneTexte 3">
            <a:extLst>
              <a:ext uri="{FF2B5EF4-FFF2-40B4-BE49-F238E27FC236}">
                <a16:creationId xmlns:a16="http://schemas.microsoft.com/office/drawing/2014/main" id="{B8D8BF87-FDBC-4E08-B315-1B0863BB76EF}"/>
              </a:ext>
            </a:extLst>
          </p:cNvPr>
          <p:cNvSpPr txBox="1"/>
          <p:nvPr/>
        </p:nvSpPr>
        <p:spPr>
          <a:xfrm rot="20876354">
            <a:off x="469008" y="766739"/>
            <a:ext cx="2520280"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fr-FR" sz="800" b="1" i="0" u="none" strike="noStrike" kern="1200" cap="none" spc="0" normalizeH="0" baseline="0" noProof="0" dirty="0">
                <a:ln>
                  <a:noFill/>
                </a:ln>
                <a:solidFill>
                  <a:srgbClr val="4F81BD"/>
                </a:solidFill>
                <a:effectLst/>
                <a:uLnTx/>
                <a:uFillTx/>
                <a:latin typeface="Cavolini" panose="03000502040302020204" pitchFamily="66" charset="0"/>
                <a:ea typeface="STXingkai" panose="020B0503020204020204" pitchFamily="2" charset="-122"/>
                <a:cs typeface="Cavolini" panose="03000502040302020204" pitchFamily="66" charset="0"/>
              </a:rPr>
              <a:t>Eclairage CDG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srgbClr val="4F81BD"/>
                </a:solidFill>
                <a:effectLst/>
                <a:uLnTx/>
                <a:uFillTx/>
                <a:latin typeface="Cavolini" panose="03000502040302020204" pitchFamily="66" charset="0"/>
                <a:ea typeface="+mn-ea"/>
                <a:cs typeface="Cavolini" panose="03000502040302020204" pitchFamily="66" charset="0"/>
              </a:rPr>
              <a:t>Le recours aux contrats 3-3 n’est pas justifié pour des postes pouvant être pourvus par voie directe, sans concours (C1)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Graphique 9">
            <a:extLst>
              <a:ext uri="{FF2B5EF4-FFF2-40B4-BE49-F238E27FC236}">
                <a16:creationId xmlns:a16="http://schemas.microsoft.com/office/drawing/2014/main" id="{3A77C25E-6EC2-4586-A72F-BACB4493BF3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220" y="1032847"/>
            <a:ext cx="272677" cy="288032"/>
          </a:xfrm>
          <a:prstGeom prst="rect">
            <a:avLst/>
          </a:prstGeom>
        </p:spPr>
      </p:pic>
      <p:sp>
        <p:nvSpPr>
          <p:cNvPr id="9" name="Flèche : droite 8">
            <a:extLst>
              <a:ext uri="{FF2B5EF4-FFF2-40B4-BE49-F238E27FC236}">
                <a16:creationId xmlns:a16="http://schemas.microsoft.com/office/drawing/2014/main" id="{AC3D58C4-E7C4-49D9-8350-C36525D9A176}"/>
              </a:ext>
            </a:extLst>
          </p:cNvPr>
          <p:cNvSpPr/>
          <p:nvPr/>
        </p:nvSpPr>
        <p:spPr>
          <a:xfrm>
            <a:off x="5553478" y="4184592"/>
            <a:ext cx="144016" cy="77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ZoneTexte 10">
            <a:extLst>
              <a:ext uri="{FF2B5EF4-FFF2-40B4-BE49-F238E27FC236}">
                <a16:creationId xmlns:a16="http://schemas.microsoft.com/office/drawing/2014/main" id="{44C552AA-9C20-43D2-BCF4-660F8A115D23}"/>
              </a:ext>
            </a:extLst>
          </p:cNvPr>
          <p:cNvSpPr txBox="1"/>
          <p:nvPr/>
        </p:nvSpPr>
        <p:spPr>
          <a:xfrm>
            <a:off x="5625486" y="2335745"/>
            <a:ext cx="5760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a:ea typeface="+mn-ea"/>
                <a:cs typeface="+mn-cs"/>
              </a:rPr>
              <a:t>Au-delà de 6 ans</a:t>
            </a:r>
          </a:p>
        </p:txBody>
      </p:sp>
    </p:spTree>
    <p:extLst>
      <p:ext uri="{BB962C8B-B14F-4D97-AF65-F5344CB8AC3E}">
        <p14:creationId xmlns:p14="http://schemas.microsoft.com/office/powerpoint/2010/main" val="25296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66799" y="1789198"/>
          <a:ext cx="8825680" cy="2494627"/>
        </p:xfrm>
        <a:graphic>
          <a:graphicData uri="http://schemas.openxmlformats.org/drawingml/2006/table">
            <a:tbl>
              <a:tblPr firstRow="1" firstCol="1" bandRow="1">
                <a:tableStyleId>{5C22544A-7EE6-4342-B048-85BDC9FD1C3A}</a:tableStyleId>
              </a:tblPr>
              <a:tblGrid>
                <a:gridCol w="891749">
                  <a:extLst>
                    <a:ext uri="{9D8B030D-6E8A-4147-A177-3AD203B41FA5}">
                      <a16:colId xmlns:a16="http://schemas.microsoft.com/office/drawing/2014/main" val="20000"/>
                    </a:ext>
                  </a:extLst>
                </a:gridCol>
                <a:gridCol w="2318048">
                  <a:extLst>
                    <a:ext uri="{9D8B030D-6E8A-4147-A177-3AD203B41FA5}">
                      <a16:colId xmlns:a16="http://schemas.microsoft.com/office/drawing/2014/main" val="20001"/>
                    </a:ext>
                  </a:extLst>
                </a:gridCol>
                <a:gridCol w="1782870">
                  <a:extLst>
                    <a:ext uri="{9D8B030D-6E8A-4147-A177-3AD203B41FA5}">
                      <a16:colId xmlns:a16="http://schemas.microsoft.com/office/drawing/2014/main" val="20002"/>
                    </a:ext>
                  </a:extLst>
                </a:gridCol>
                <a:gridCol w="1159024">
                  <a:extLst>
                    <a:ext uri="{9D8B030D-6E8A-4147-A177-3AD203B41FA5}">
                      <a16:colId xmlns:a16="http://schemas.microsoft.com/office/drawing/2014/main" val="20003"/>
                    </a:ext>
                  </a:extLst>
                </a:gridCol>
                <a:gridCol w="801819">
                  <a:extLst>
                    <a:ext uri="{9D8B030D-6E8A-4147-A177-3AD203B41FA5}">
                      <a16:colId xmlns:a16="http://schemas.microsoft.com/office/drawing/2014/main" val="20004"/>
                    </a:ext>
                  </a:extLst>
                </a:gridCol>
                <a:gridCol w="980421">
                  <a:extLst>
                    <a:ext uri="{9D8B030D-6E8A-4147-A177-3AD203B41FA5}">
                      <a16:colId xmlns:a16="http://schemas.microsoft.com/office/drawing/2014/main" val="20005"/>
                    </a:ext>
                  </a:extLst>
                </a:gridCol>
                <a:gridCol w="891749">
                  <a:extLst>
                    <a:ext uri="{9D8B030D-6E8A-4147-A177-3AD203B41FA5}">
                      <a16:colId xmlns:a16="http://schemas.microsoft.com/office/drawing/2014/main" val="20006"/>
                    </a:ext>
                  </a:extLst>
                </a:gridCol>
              </a:tblGrid>
              <a:tr h="353739">
                <a:tc gridSpan="2">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mn-lt"/>
                        <a:ea typeface="Calibri"/>
                        <a:cs typeface="Times New Roman"/>
                      </a:endParaRPr>
                    </a:p>
                  </a:txBody>
                  <a:tcPr marL="32202" marR="32202" marT="0" marB="0" anchor="ctr"/>
                </a:tc>
                <a:tc hMerge="1">
                  <a:txBody>
                    <a:bodyPr/>
                    <a:lstStyle/>
                    <a:p>
                      <a:endParaRPr lang="fr-FR"/>
                    </a:p>
                  </a:txBody>
                  <a:tcPr/>
                </a:tc>
                <a:tc>
                  <a:txBody>
                    <a:bodyPr/>
                    <a:lstStyle/>
                    <a:p>
                      <a:pPr algn="ctr">
                        <a:lnSpc>
                          <a:spcPct val="115000"/>
                        </a:lnSpc>
                        <a:spcAft>
                          <a:spcPts val="1000"/>
                        </a:spcAft>
                      </a:pPr>
                      <a:r>
                        <a:rPr lang="fr-FR" sz="900" dirty="0">
                          <a:effectLst/>
                        </a:rPr>
                        <a:t>Durée de l’emploi</a:t>
                      </a:r>
                      <a:endParaRPr lang="fr-FR" sz="900" dirty="0">
                        <a:effectLst/>
                        <a:latin typeface="Calibri"/>
                        <a:ea typeface="Calibri"/>
                        <a:cs typeface="Times New Roman"/>
                      </a:endParaRPr>
                    </a:p>
                  </a:txBody>
                  <a:tcPr marL="32202" marR="32202" marT="0" marB="0" anchor="ctr"/>
                </a:tc>
                <a:tc>
                  <a:txBody>
                    <a:bodyPr/>
                    <a:lstStyle/>
                    <a:p>
                      <a:pPr algn="ctr">
                        <a:lnSpc>
                          <a:spcPct val="100000"/>
                        </a:lnSpc>
                        <a:spcAft>
                          <a:spcPts val="0"/>
                        </a:spcAft>
                      </a:pPr>
                      <a:r>
                        <a:rPr lang="fr-FR" sz="900" dirty="0">
                          <a:effectLst/>
                        </a:rPr>
                        <a:t>Acte de recrutement</a:t>
                      </a:r>
                    </a:p>
                    <a:p>
                      <a:pPr algn="ctr">
                        <a:lnSpc>
                          <a:spcPct val="100000"/>
                        </a:lnSpc>
                        <a:spcAft>
                          <a:spcPts val="0"/>
                        </a:spcAft>
                      </a:pPr>
                      <a:endParaRPr lang="fr-FR" sz="500" dirty="0">
                        <a:effectLst/>
                        <a:latin typeface="+mn-lt"/>
                        <a:ea typeface="Calibri"/>
                        <a:cs typeface="Times New Roman"/>
                      </a:endParaRPr>
                    </a:p>
                    <a:p>
                      <a:pPr algn="ctr">
                        <a:lnSpc>
                          <a:spcPct val="100000"/>
                        </a:lnSpc>
                        <a:spcAft>
                          <a:spcPts val="0"/>
                        </a:spcAft>
                      </a:pPr>
                      <a:r>
                        <a:rPr lang="fr-FR" sz="900" dirty="0">
                          <a:effectLst/>
                          <a:latin typeface="+mn-lt"/>
                          <a:ea typeface="Calibri"/>
                          <a:cs typeface="Times New Roman"/>
                        </a:rPr>
                        <a:t>Et code </a:t>
                      </a:r>
                      <a:r>
                        <a:rPr lang="fr-FR" sz="900" dirty="0" err="1">
                          <a:effectLst/>
                          <a:latin typeface="+mn-lt"/>
                          <a:ea typeface="Calibri"/>
                          <a:cs typeface="Times New Roman"/>
                        </a:rPr>
                        <a:t>Agirhe</a:t>
                      </a:r>
                      <a:endParaRPr lang="fr-FR" sz="900" dirty="0">
                        <a:effectLst/>
                        <a:latin typeface="+mn-lt"/>
                        <a:ea typeface="Calibri"/>
                        <a:cs typeface="Times New Roman"/>
                      </a:endParaRPr>
                    </a:p>
                  </a:txBody>
                  <a:tcPr marL="32202" marR="32202" marT="0" marB="0" anchor="ctr"/>
                </a:tc>
                <a:tc>
                  <a:txBody>
                    <a:bodyPr/>
                    <a:lstStyle/>
                    <a:p>
                      <a:pPr marL="38735" algn="ctr">
                        <a:lnSpc>
                          <a:spcPct val="115000"/>
                        </a:lnSpc>
                        <a:spcAft>
                          <a:spcPts val="1000"/>
                        </a:spcAft>
                      </a:pPr>
                      <a:r>
                        <a:rPr lang="fr-FR" sz="900" b="0" dirty="0">
                          <a:effectLst/>
                        </a:rPr>
                        <a:t>Création d’une</a:t>
                      </a:r>
                      <a:r>
                        <a:rPr lang="fr-FR" sz="900" b="0" baseline="0" dirty="0">
                          <a:effectLst/>
                        </a:rPr>
                        <a:t> opération</a:t>
                      </a:r>
                      <a:endParaRPr lang="fr-FR" sz="900" b="0" dirty="0">
                        <a:effectLst/>
                        <a:latin typeface="+mn-lt"/>
                        <a:ea typeface="Calibri"/>
                        <a:cs typeface="Times New Roman"/>
                      </a:endParaRPr>
                    </a:p>
                  </a:txBody>
                  <a:tcPr marL="32202" marR="32202"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32202" marR="32202" marT="0" marB="0" anchor="ctr">
                    <a:solidFill>
                      <a:srgbClr val="FF33CC"/>
                    </a:solidFill>
                  </a:tcPr>
                </a:tc>
                <a:tc>
                  <a:txBody>
                    <a:bodyPr/>
                    <a:lstStyle/>
                    <a:p>
                      <a:pPr algn="ctr">
                        <a:lnSpc>
                          <a:spcPct val="115000"/>
                        </a:lnSpc>
                        <a:spcAft>
                          <a:spcPts val="1000"/>
                        </a:spcAft>
                      </a:pPr>
                      <a:r>
                        <a:rPr lang="fr-FR" sz="900" b="0" dirty="0">
                          <a:effectLst/>
                        </a:rPr>
                        <a:t>Offre </a:t>
                      </a:r>
                      <a:endParaRPr lang="fr-FR" sz="900" b="0" dirty="0">
                        <a:effectLst/>
                        <a:latin typeface="Calibri"/>
                        <a:ea typeface="Calibri"/>
                        <a:cs typeface="Times New Roman"/>
                      </a:endParaRPr>
                    </a:p>
                  </a:txBody>
                  <a:tcPr marL="32202" marR="32202" marT="0" marB="0" anchor="ctr">
                    <a:solidFill>
                      <a:srgbClr val="FF33CC"/>
                    </a:solidFill>
                  </a:tcPr>
                </a:tc>
                <a:extLst>
                  <a:ext uri="{0D108BD9-81ED-4DB2-BD59-A6C34878D82A}">
                    <a16:rowId xmlns:a16="http://schemas.microsoft.com/office/drawing/2014/main" val="10000"/>
                  </a:ext>
                </a:extLst>
              </a:tr>
              <a:tr h="2061430">
                <a:tc>
                  <a:txBody>
                    <a:bodyPr/>
                    <a:lstStyle/>
                    <a:p>
                      <a:pPr algn="ctr">
                        <a:lnSpc>
                          <a:spcPct val="115000"/>
                        </a:lnSpc>
                        <a:spcAft>
                          <a:spcPts val="1000"/>
                        </a:spcAft>
                      </a:pPr>
                      <a:r>
                        <a:rPr lang="fr-FR" sz="900" u="sng" dirty="0">
                          <a:effectLst/>
                        </a:rPr>
                        <a:t>Article 3-5</a:t>
                      </a:r>
                    </a:p>
                    <a:p>
                      <a:pPr algn="ctr">
                        <a:lnSpc>
                          <a:spcPct val="115000"/>
                        </a:lnSpc>
                        <a:spcAft>
                          <a:spcPts val="1000"/>
                        </a:spcAft>
                      </a:pPr>
                      <a:r>
                        <a:rPr lang="fr-FR" sz="900" u="none" dirty="0">
                          <a:effectLst/>
                          <a:latin typeface="Calibri"/>
                          <a:ea typeface="Calibri"/>
                          <a:cs typeface="Times New Roman"/>
                        </a:rPr>
                        <a:t>L 332- 12</a:t>
                      </a:r>
                    </a:p>
                  </a:txBody>
                  <a:tcPr marL="40460" marR="40460" marT="0" marB="0" anchor="ctr"/>
                </a:tc>
                <a:tc>
                  <a:txBody>
                    <a:bodyPr/>
                    <a:lstStyle/>
                    <a:p>
                      <a:pPr>
                        <a:lnSpc>
                          <a:spcPct val="115000"/>
                        </a:lnSpc>
                        <a:spcAft>
                          <a:spcPts val="1000"/>
                        </a:spcAft>
                      </a:pPr>
                      <a:r>
                        <a:rPr lang="fr-FR" sz="800" dirty="0">
                          <a:effectLst/>
                        </a:rPr>
                        <a:t> </a:t>
                      </a:r>
                    </a:p>
                    <a:p>
                      <a:pPr algn="ctr">
                        <a:lnSpc>
                          <a:spcPct val="115000"/>
                        </a:lnSpc>
                        <a:spcAft>
                          <a:spcPts val="1000"/>
                        </a:spcAft>
                      </a:pPr>
                      <a:r>
                        <a:rPr lang="fr-FR" sz="900" b="1" dirty="0">
                          <a:solidFill>
                            <a:schemeClr val="accent1">
                              <a:lumMod val="75000"/>
                            </a:schemeClr>
                          </a:solidFill>
                          <a:effectLst/>
                        </a:rPr>
                        <a:t>Portabilité des CDI </a:t>
                      </a:r>
                      <a:br>
                        <a:rPr lang="fr-FR" sz="800" b="0" dirty="0">
                          <a:solidFill>
                            <a:schemeClr val="dk1"/>
                          </a:solidFill>
                          <a:effectLst/>
                        </a:rPr>
                      </a:br>
                      <a:r>
                        <a:rPr lang="fr-FR" sz="700" b="0" dirty="0">
                          <a:solidFill>
                            <a:schemeClr val="dk1"/>
                          </a:solidFill>
                          <a:effectLst/>
                        </a:rPr>
                        <a:t>U</a:t>
                      </a:r>
                      <a:r>
                        <a:rPr lang="fr-FR" sz="700" dirty="0">
                          <a:effectLst/>
                        </a:rPr>
                        <a:t>ne collectivité ou un établissement peut proposer un nouveau contrat sur le fondement </a:t>
                      </a:r>
                      <a:r>
                        <a:rPr lang="fr-FR" sz="700" b="0" dirty="0">
                          <a:solidFill>
                            <a:schemeClr val="tx1"/>
                          </a:solidFill>
                          <a:effectLst/>
                        </a:rPr>
                        <a:t>de l’article 3-3 </a:t>
                      </a:r>
                      <a:r>
                        <a:rPr lang="fr-FR" sz="700" b="0" dirty="0">
                          <a:effectLst/>
                        </a:rPr>
                        <a:t>à </a:t>
                      </a:r>
                      <a:r>
                        <a:rPr lang="fr-FR" sz="700" dirty="0">
                          <a:effectLst/>
                        </a:rPr>
                        <a:t>un agent lié par un contrat à durée indéterminée à cette même collectivité ou ce même établissement public, à une autre collectivité ou établissement public mentionné à l’article 2, à </a:t>
                      </a:r>
                      <a:r>
                        <a:rPr lang="fr-FR" sz="700" dirty="0">
                          <a:solidFill>
                            <a:schemeClr val="tx1"/>
                          </a:solidFill>
                          <a:effectLst/>
                        </a:rPr>
                        <a:t>une personne morale relevant de  L 3 </a:t>
                      </a:r>
                      <a:r>
                        <a:rPr lang="fr-FR" altLang="fr-FR" sz="700" b="0" dirty="0">
                          <a:latin typeface="Calibri" pitchFamily="34" charset="0"/>
                          <a:cs typeface="Calibri" pitchFamily="34" charset="0"/>
                        </a:rPr>
                        <a:t>du Code Général de la FP</a:t>
                      </a:r>
                      <a:r>
                        <a:rPr lang="fr-FR" altLang="fr-FR" sz="700" b="1" dirty="0">
                          <a:latin typeface="Calibri" pitchFamily="34" charset="0"/>
                          <a:cs typeface="Calibri" pitchFamily="34" charset="0"/>
                        </a:rPr>
                        <a:t> </a:t>
                      </a:r>
                      <a:r>
                        <a:rPr lang="fr-FR" sz="700" dirty="0">
                          <a:solidFill>
                            <a:schemeClr val="tx1"/>
                          </a:solidFill>
                          <a:effectLst/>
                        </a:rPr>
                        <a:t> ou L 5 et L 6 </a:t>
                      </a:r>
                      <a:r>
                        <a:rPr lang="fr-FR" altLang="fr-FR" sz="700" b="0" dirty="0">
                          <a:latin typeface="Calibri" pitchFamily="34" charset="0"/>
                          <a:cs typeface="Calibri" pitchFamily="34" charset="0"/>
                        </a:rPr>
                        <a:t>du Code Général de la FP </a:t>
                      </a:r>
                      <a:r>
                        <a:rPr lang="fr-FR" sz="700" b="0" dirty="0">
                          <a:ea typeface="Calibri"/>
                          <a:cs typeface="Calibri"/>
                        </a:rPr>
                        <a:t> </a:t>
                      </a:r>
                      <a:r>
                        <a:rPr lang="fr-FR" sz="700" dirty="0">
                          <a:solidFill>
                            <a:schemeClr val="tx1"/>
                          </a:solidFill>
                          <a:effectLst/>
                        </a:rPr>
                        <a:t>pour exercer des fonctions relevant de la même catégorie</a:t>
                      </a:r>
                    </a:p>
                    <a:p>
                      <a:pPr algn="ctr">
                        <a:lnSpc>
                          <a:spcPct val="115000"/>
                        </a:lnSpc>
                        <a:spcAft>
                          <a:spcPts val="1000"/>
                        </a:spcAft>
                      </a:pPr>
                      <a:r>
                        <a:rPr lang="fr-FR" sz="800" dirty="0">
                          <a:effectLst/>
                        </a:rPr>
                        <a:t> </a:t>
                      </a:r>
                      <a:endParaRPr lang="fr-FR" sz="800" dirty="0">
                        <a:effectLst/>
                        <a:latin typeface="Calibri"/>
                        <a:ea typeface="Calibri"/>
                        <a:cs typeface="Times New Roman"/>
                      </a:endParaRPr>
                    </a:p>
                  </a:txBody>
                  <a:tcPr marL="40460" marR="40460" marT="0" marB="0"/>
                </a:tc>
                <a:tc>
                  <a:txBody>
                    <a:bodyPr/>
                    <a:lstStyle/>
                    <a:p>
                      <a:pPr algn="ctr">
                        <a:lnSpc>
                          <a:spcPct val="115000"/>
                        </a:lnSpc>
                        <a:spcAft>
                          <a:spcPts val="1000"/>
                        </a:spcAft>
                      </a:pPr>
                      <a:r>
                        <a:rPr lang="fr-FR" sz="700" dirty="0">
                          <a:effectLst/>
                        </a:rPr>
                        <a:t> </a:t>
                      </a:r>
                    </a:p>
                    <a:p>
                      <a:pPr algn="ctr">
                        <a:lnSpc>
                          <a:spcPct val="115000"/>
                        </a:lnSpc>
                        <a:spcAft>
                          <a:spcPts val="1000"/>
                        </a:spcAft>
                      </a:pPr>
                      <a:r>
                        <a:rPr lang="fr-FR" sz="700" dirty="0">
                          <a:effectLst/>
                        </a:rPr>
                        <a:t>L’autorité territoriale d’accueil peut par décision expresse, maintenir le bénéfice de la durée indéterminée du contrat si les fonctions sont de même niveau hiérarchique</a:t>
                      </a:r>
                    </a:p>
                    <a:p>
                      <a:pPr marL="68580" marR="205740" algn="ctr" eaLnBrk="0">
                        <a:lnSpc>
                          <a:spcPct val="115000"/>
                        </a:lnSpc>
                        <a:spcBef>
                          <a:spcPts val="2160"/>
                        </a:spcBef>
                        <a:spcAft>
                          <a:spcPts val="0"/>
                        </a:spcAft>
                      </a:pPr>
                      <a:r>
                        <a:rPr lang="fr-FR" sz="700" dirty="0">
                          <a:effectLst/>
                        </a:rPr>
                        <a:t>Portabilité possible du CDI entres les 3 versants de la Fonction Publique </a:t>
                      </a:r>
                    </a:p>
                    <a:p>
                      <a:pPr algn="ctr">
                        <a:lnSpc>
                          <a:spcPct val="115000"/>
                        </a:lnSpc>
                        <a:spcAft>
                          <a:spcPts val="1000"/>
                        </a:spcAft>
                      </a:pPr>
                      <a:r>
                        <a:rPr lang="fr-FR" sz="700" dirty="0">
                          <a:effectLst/>
                        </a:rPr>
                        <a:t> </a:t>
                      </a:r>
                      <a:endParaRPr lang="fr-FR" sz="700" dirty="0">
                        <a:effectLst/>
                        <a:latin typeface="Calibri"/>
                        <a:ea typeface="Calibri"/>
                        <a:cs typeface="Times New Roman"/>
                      </a:endParaRPr>
                    </a:p>
                  </a:txBody>
                  <a:tcPr marL="40460" marR="40460" marT="0" marB="0"/>
                </a:tc>
                <a:tc>
                  <a:txBody>
                    <a:bodyPr/>
                    <a:lstStyle/>
                    <a:p>
                      <a:pPr algn="ctr">
                        <a:lnSpc>
                          <a:spcPct val="115000"/>
                        </a:lnSpc>
                        <a:spcAft>
                          <a:spcPts val="1000"/>
                        </a:spcAft>
                      </a:pPr>
                      <a:r>
                        <a:rPr lang="fr-FR" sz="900" b="1" dirty="0">
                          <a:effectLst/>
                          <a:latin typeface="+mn-lt"/>
                        </a:rPr>
                        <a:t> CDI</a:t>
                      </a:r>
                    </a:p>
                    <a:p>
                      <a:pPr algn="ctr">
                        <a:lnSpc>
                          <a:spcPct val="115000"/>
                        </a:lnSpc>
                        <a:spcAft>
                          <a:spcPts val="1000"/>
                        </a:spcAft>
                      </a:pPr>
                      <a:r>
                        <a:rPr lang="fr-FR" sz="900" b="1" dirty="0">
                          <a:effectLst/>
                          <a:latin typeface="+mn-lt"/>
                          <a:ea typeface="Calibri"/>
                          <a:cs typeface="Times New Roman"/>
                        </a:rPr>
                        <a:t>XR28</a:t>
                      </a:r>
                    </a:p>
                  </a:txBody>
                  <a:tcPr marL="40460" marR="40460" marT="0" marB="0" anchor="ctr"/>
                </a:tc>
                <a:tc>
                  <a:txBody>
                    <a:bodyPr/>
                    <a:lstStyle/>
                    <a:p>
                      <a:pPr algn="ctr">
                        <a:lnSpc>
                          <a:spcPct val="115000"/>
                        </a:lnSpc>
                        <a:spcAft>
                          <a:spcPts val="1000"/>
                        </a:spcAft>
                      </a:pPr>
                      <a:r>
                        <a:rPr lang="fr-FR" sz="700" b="1" dirty="0">
                          <a:effectLst/>
                        </a:rPr>
                        <a:t> X</a:t>
                      </a:r>
                      <a:endParaRPr lang="fr-FR" sz="700" b="1" dirty="0">
                        <a:effectLst/>
                        <a:latin typeface="Calibri"/>
                        <a:ea typeface="Calibri"/>
                        <a:cs typeface="Times New Roman"/>
                      </a:endParaRPr>
                    </a:p>
                  </a:txBody>
                  <a:tcPr marL="40460" marR="40460" marT="0" marB="0" anchor="ctr">
                    <a:solidFill>
                      <a:srgbClr val="FFCCFF"/>
                    </a:solidFill>
                  </a:tcPr>
                </a:tc>
                <a:tc>
                  <a:txBody>
                    <a:bodyPr/>
                    <a:lstStyle/>
                    <a:p>
                      <a:pPr algn="ctr">
                        <a:lnSpc>
                          <a:spcPct val="115000"/>
                        </a:lnSpc>
                        <a:spcAft>
                          <a:spcPts val="1000"/>
                        </a:spcAft>
                      </a:pPr>
                      <a:r>
                        <a:rPr lang="fr-FR" sz="700" b="1" dirty="0">
                          <a:effectLst/>
                        </a:rPr>
                        <a:t>X </a:t>
                      </a:r>
                      <a:endParaRPr lang="fr-FR" sz="700" b="1" dirty="0">
                        <a:effectLst/>
                        <a:latin typeface="Calibri"/>
                        <a:ea typeface="Calibri"/>
                        <a:cs typeface="Times New Roman"/>
                      </a:endParaRPr>
                    </a:p>
                  </a:txBody>
                  <a:tcPr marL="40460" marR="40460" marT="0" marB="0" anchor="ctr">
                    <a:solidFill>
                      <a:srgbClr val="FFCCFF"/>
                    </a:solidFill>
                  </a:tcPr>
                </a:tc>
                <a:tc>
                  <a:txBody>
                    <a:bodyPr/>
                    <a:lstStyle/>
                    <a:p>
                      <a:pPr algn="ctr">
                        <a:lnSpc>
                          <a:spcPct val="115000"/>
                        </a:lnSpc>
                        <a:spcAft>
                          <a:spcPts val="1000"/>
                        </a:spcAft>
                      </a:pPr>
                      <a:r>
                        <a:rPr lang="fr-FR" sz="700" b="1" dirty="0">
                          <a:effectLst/>
                        </a:rPr>
                        <a:t>X</a:t>
                      </a:r>
                      <a:endParaRPr lang="fr-FR" sz="700" i="1" dirty="0">
                        <a:effectLst/>
                        <a:latin typeface="+mn-lt"/>
                        <a:ea typeface="Calibri"/>
                        <a:cs typeface="Times New Roman"/>
                      </a:endParaRPr>
                    </a:p>
                  </a:txBody>
                  <a:tcPr marL="40460" marR="40460" marT="0" marB="0" anchor="ctr">
                    <a:solidFill>
                      <a:srgbClr val="FFCCFF"/>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611560" y="720279"/>
            <a:ext cx="8064896" cy="1188018"/>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Recours à un contractuel</a:t>
            </a:r>
            <a:r>
              <a:rPr kumimoji="0" lang="fr-FR" altLang="fr-FR" sz="11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Portabilité des CDI</a:t>
            </a:r>
          </a:p>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altLang="fr-FR" sz="800" b="1" i="0" u="none" strike="noStrike" kern="1200" cap="none" spc="0" normalizeH="0" baseline="0" noProof="0" dirty="0">
                <a:ln>
                  <a:noFill/>
                </a:ln>
                <a:solidFill>
                  <a:srgbClr val="FF0000"/>
                </a:solidFill>
                <a:effectLst/>
                <a:uLnTx/>
                <a:uFillTx/>
                <a:latin typeface="Calibri" pitchFamily="34" charset="0"/>
                <a:ea typeface="+mn-ea"/>
                <a:cs typeface="Calibri" pitchFamily="34" charset="0"/>
                <a:sym typeface="Wingdings"/>
              </a:rPr>
              <a:t>			</a:t>
            </a:r>
            <a:r>
              <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L 332- 12 du Code Général de la FP </a:t>
            </a:r>
            <a:r>
              <a:rPr kumimoji="0" lang="fr-FR" sz="800" b="1" i="0" u="none" strike="noStrike" kern="1200" cap="none" spc="0" normalizeH="0" baseline="0" noProof="0" dirty="0">
                <a:ln>
                  <a:noFill/>
                </a:ln>
                <a:solidFill>
                  <a:prstClr val="black"/>
                </a:solidFill>
                <a:effectLst/>
                <a:uLnTx/>
                <a:uFillTx/>
                <a:latin typeface="Calibri"/>
                <a:ea typeface="Calibri"/>
                <a:cs typeface="Calibri"/>
              </a:rPr>
              <a:t> </a:t>
            </a:r>
            <a:endPar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sym typeface="Wingdings"/>
            </a:endParaRPr>
          </a:p>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endParaRPr kumimoji="0" lang="fr-FR"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a:ea typeface="Calibri"/>
                <a:cs typeface="Calibri"/>
              </a:rPr>
              <a:t>       </a:t>
            </a:r>
          </a:p>
        </p:txBody>
      </p:sp>
      <p:sp>
        <p:nvSpPr>
          <p:cNvPr id="2" name="Zone de texte 2">
            <a:extLst>
              <a:ext uri="{FF2B5EF4-FFF2-40B4-BE49-F238E27FC236}">
                <a16:creationId xmlns:a16="http://schemas.microsoft.com/office/drawing/2014/main" id="{36634343-2EC6-435E-B8F6-0DAF540078D5}"/>
              </a:ext>
            </a:extLst>
          </p:cNvPr>
          <p:cNvSpPr txBox="1">
            <a:spLocks noChangeArrowheads="1"/>
          </p:cNvSpPr>
          <p:nvPr/>
        </p:nvSpPr>
        <p:spPr bwMode="auto">
          <a:xfrm>
            <a:off x="6516216" y="1412776"/>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spTree>
    <p:extLst>
      <p:ext uri="{BB962C8B-B14F-4D97-AF65-F5344CB8AC3E}">
        <p14:creationId xmlns:p14="http://schemas.microsoft.com/office/powerpoint/2010/main" val="4153390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457200" y="2492896"/>
          <a:ext cx="8496944" cy="2960272"/>
        </p:xfrm>
        <a:graphic>
          <a:graphicData uri="http://schemas.openxmlformats.org/drawingml/2006/table">
            <a:tbl>
              <a:tblPr firstRow="1" firstCol="1" bandRow="1">
                <a:tableStyleId>{5C22544A-7EE6-4342-B048-85BDC9FD1C3A}</a:tableStyleId>
              </a:tblPr>
              <a:tblGrid>
                <a:gridCol w="840052">
                  <a:extLst>
                    <a:ext uri="{9D8B030D-6E8A-4147-A177-3AD203B41FA5}">
                      <a16:colId xmlns:a16="http://schemas.microsoft.com/office/drawing/2014/main" val="20000"/>
                    </a:ext>
                  </a:extLst>
                </a:gridCol>
                <a:gridCol w="22562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092913">
                  <a:extLst>
                    <a:ext uri="{9D8B030D-6E8A-4147-A177-3AD203B41FA5}">
                      <a16:colId xmlns:a16="http://schemas.microsoft.com/office/drawing/2014/main" val="20003"/>
                    </a:ext>
                  </a:extLst>
                </a:gridCol>
                <a:gridCol w="773292">
                  <a:extLst>
                    <a:ext uri="{9D8B030D-6E8A-4147-A177-3AD203B41FA5}">
                      <a16:colId xmlns:a16="http://schemas.microsoft.com/office/drawing/2014/main" val="20004"/>
                    </a:ext>
                  </a:extLst>
                </a:gridCol>
                <a:gridCol w="945753">
                  <a:extLst>
                    <a:ext uri="{9D8B030D-6E8A-4147-A177-3AD203B41FA5}">
                      <a16:colId xmlns:a16="http://schemas.microsoft.com/office/drawing/2014/main" val="20005"/>
                    </a:ext>
                  </a:extLst>
                </a:gridCol>
                <a:gridCol w="860450">
                  <a:extLst>
                    <a:ext uri="{9D8B030D-6E8A-4147-A177-3AD203B41FA5}">
                      <a16:colId xmlns:a16="http://schemas.microsoft.com/office/drawing/2014/main" val="20006"/>
                    </a:ext>
                  </a:extLst>
                </a:gridCol>
              </a:tblGrid>
              <a:tr h="676672">
                <a:tc gridSpan="2">
                  <a:txBody>
                    <a:bodyPr/>
                    <a:lstStyle/>
                    <a:p>
                      <a:pPr algn="ctr">
                        <a:lnSpc>
                          <a:spcPct val="115000"/>
                        </a:lnSpc>
                        <a:spcAft>
                          <a:spcPts val="1000"/>
                        </a:spcAft>
                      </a:pPr>
                      <a:r>
                        <a:rPr lang="fr-FR" sz="900" dirty="0">
                          <a:effectLst/>
                        </a:rPr>
                        <a:t>Motifs du recours</a:t>
                      </a:r>
                      <a:r>
                        <a:rPr lang="fr-FR" sz="900" baseline="0" dirty="0">
                          <a:effectLst/>
                        </a:rPr>
                        <a:t> au contractuel</a:t>
                      </a:r>
                      <a:endParaRPr lang="fr-FR" sz="900" dirty="0">
                        <a:effectLst/>
                        <a:latin typeface="+mn-lt"/>
                        <a:ea typeface="Calibri"/>
                        <a:cs typeface="Times New Roman"/>
                      </a:endParaRPr>
                    </a:p>
                  </a:txBody>
                  <a:tcPr marL="32202" marR="32202" marT="0" marB="0" anchor="ctr"/>
                </a:tc>
                <a:tc hMerge="1">
                  <a:txBody>
                    <a:bodyPr/>
                    <a:lstStyle/>
                    <a:p>
                      <a:endParaRPr lang="fr-FR"/>
                    </a:p>
                  </a:txBody>
                  <a:tcPr>
                    <a:solidFill>
                      <a:srgbClr val="D0D8E8"/>
                    </a:solidFill>
                  </a:tcPr>
                </a:tc>
                <a:tc>
                  <a:txBody>
                    <a:bodyPr/>
                    <a:lstStyle/>
                    <a:p>
                      <a:pPr algn="ctr">
                        <a:lnSpc>
                          <a:spcPct val="115000"/>
                        </a:lnSpc>
                        <a:spcAft>
                          <a:spcPts val="1000"/>
                        </a:spcAft>
                      </a:pPr>
                      <a:r>
                        <a:rPr lang="fr-FR" sz="900" dirty="0">
                          <a:effectLst/>
                        </a:rPr>
                        <a:t>Durée de l’emploi</a:t>
                      </a:r>
                      <a:endParaRPr lang="fr-FR" sz="900" dirty="0">
                        <a:effectLst/>
                        <a:latin typeface="Calibri"/>
                        <a:ea typeface="Calibri"/>
                        <a:cs typeface="Times New Roman"/>
                      </a:endParaRPr>
                    </a:p>
                  </a:txBody>
                  <a:tcPr marL="32202" marR="32202" marT="0" marB="0" anchor="ctr">
                    <a:solidFill>
                      <a:schemeClr val="accent1"/>
                    </a:solidFill>
                  </a:tcPr>
                </a:tc>
                <a:tc>
                  <a:txBody>
                    <a:bodyPr/>
                    <a:lstStyle/>
                    <a:p>
                      <a:pPr algn="ctr">
                        <a:lnSpc>
                          <a:spcPct val="100000"/>
                        </a:lnSpc>
                        <a:spcAft>
                          <a:spcPts val="0"/>
                        </a:spcAft>
                      </a:pPr>
                      <a:r>
                        <a:rPr lang="fr-FR" sz="900" dirty="0">
                          <a:effectLst/>
                        </a:rPr>
                        <a:t>Acte de recrutement</a:t>
                      </a:r>
                    </a:p>
                    <a:p>
                      <a:pPr algn="ctr">
                        <a:lnSpc>
                          <a:spcPct val="100000"/>
                        </a:lnSpc>
                        <a:spcAft>
                          <a:spcPts val="0"/>
                        </a:spcAft>
                      </a:pPr>
                      <a:endParaRPr lang="fr-FR" sz="500" dirty="0">
                        <a:effectLst/>
                        <a:latin typeface="+mn-lt"/>
                        <a:ea typeface="Calibri"/>
                        <a:cs typeface="Times New Roman"/>
                      </a:endParaRPr>
                    </a:p>
                    <a:p>
                      <a:pPr algn="ctr">
                        <a:lnSpc>
                          <a:spcPct val="100000"/>
                        </a:lnSpc>
                        <a:spcAft>
                          <a:spcPts val="0"/>
                        </a:spcAft>
                      </a:pPr>
                      <a:r>
                        <a:rPr lang="fr-FR" sz="900" dirty="0">
                          <a:effectLst/>
                          <a:latin typeface="+mn-lt"/>
                          <a:ea typeface="Calibri"/>
                          <a:cs typeface="Times New Roman"/>
                        </a:rPr>
                        <a:t>Et code </a:t>
                      </a:r>
                      <a:r>
                        <a:rPr lang="fr-FR" sz="900" dirty="0" err="1">
                          <a:effectLst/>
                          <a:latin typeface="+mn-lt"/>
                          <a:ea typeface="Calibri"/>
                          <a:cs typeface="Times New Roman"/>
                        </a:rPr>
                        <a:t>Agirhe</a:t>
                      </a:r>
                      <a:endParaRPr lang="fr-FR" sz="900" dirty="0">
                        <a:effectLst/>
                        <a:latin typeface="+mn-lt"/>
                        <a:ea typeface="Calibri"/>
                        <a:cs typeface="Times New Roman"/>
                      </a:endParaRPr>
                    </a:p>
                  </a:txBody>
                  <a:tcPr marL="32202" marR="32202" marT="0" marB="0" anchor="ctr">
                    <a:solidFill>
                      <a:schemeClr val="accent1"/>
                    </a:solidFill>
                  </a:tcPr>
                </a:tc>
                <a:tc>
                  <a:txBody>
                    <a:bodyPr/>
                    <a:lstStyle/>
                    <a:p>
                      <a:pPr marL="38735" algn="ctr">
                        <a:lnSpc>
                          <a:spcPct val="115000"/>
                        </a:lnSpc>
                        <a:spcAft>
                          <a:spcPts val="1000"/>
                        </a:spcAft>
                      </a:pPr>
                      <a:r>
                        <a:rPr lang="fr-FR" sz="900" b="0" dirty="0">
                          <a:effectLst/>
                        </a:rPr>
                        <a:t>Création d’une</a:t>
                      </a:r>
                      <a:r>
                        <a:rPr lang="fr-FR" sz="900" b="0" baseline="0" dirty="0">
                          <a:effectLst/>
                        </a:rPr>
                        <a:t> opération</a:t>
                      </a:r>
                      <a:endParaRPr lang="fr-FR" sz="900" b="0" dirty="0">
                        <a:effectLst/>
                        <a:latin typeface="+mn-lt"/>
                        <a:ea typeface="Calibri"/>
                        <a:cs typeface="Times New Roman"/>
                      </a:endParaRPr>
                    </a:p>
                  </a:txBody>
                  <a:tcPr marL="32202" marR="32202" marT="0" marB="0" anchor="ctr">
                    <a:solidFill>
                      <a:srgbClr val="FF33CC"/>
                    </a:solidFill>
                  </a:tcPr>
                </a:tc>
                <a:tc>
                  <a:txBody>
                    <a:bodyPr/>
                    <a:lstStyle/>
                    <a:p>
                      <a:pPr algn="ctr">
                        <a:lnSpc>
                          <a:spcPct val="115000"/>
                        </a:lnSpc>
                        <a:spcAft>
                          <a:spcPts val="1000"/>
                        </a:spcAft>
                      </a:pPr>
                      <a:r>
                        <a:rPr lang="fr-FR" sz="900" b="0" dirty="0">
                          <a:effectLst/>
                        </a:rPr>
                        <a:t>Déclaration </a:t>
                      </a:r>
                    </a:p>
                    <a:p>
                      <a:pPr algn="ctr">
                        <a:lnSpc>
                          <a:spcPct val="115000"/>
                        </a:lnSpc>
                        <a:spcAft>
                          <a:spcPts val="1000"/>
                        </a:spcAft>
                      </a:pPr>
                      <a:r>
                        <a:rPr lang="fr-FR" sz="900" b="0" dirty="0">
                          <a:effectLst/>
                        </a:rPr>
                        <a:t>de vacance</a:t>
                      </a:r>
                      <a:endParaRPr lang="fr-FR" sz="900" b="0" dirty="0">
                        <a:effectLst/>
                        <a:latin typeface="Calibri"/>
                        <a:ea typeface="Calibri"/>
                        <a:cs typeface="Times New Roman"/>
                      </a:endParaRPr>
                    </a:p>
                  </a:txBody>
                  <a:tcPr marL="32202" marR="32202" marT="0" marB="0" anchor="ctr">
                    <a:solidFill>
                      <a:srgbClr val="FF33CC"/>
                    </a:solidFill>
                  </a:tcPr>
                </a:tc>
                <a:tc>
                  <a:txBody>
                    <a:bodyPr/>
                    <a:lstStyle/>
                    <a:p>
                      <a:pPr algn="ctr">
                        <a:lnSpc>
                          <a:spcPct val="115000"/>
                        </a:lnSpc>
                        <a:spcAft>
                          <a:spcPts val="1000"/>
                        </a:spcAft>
                      </a:pPr>
                      <a:r>
                        <a:rPr lang="fr-FR" sz="900" b="0" dirty="0">
                          <a:effectLst/>
                        </a:rPr>
                        <a:t>Offre </a:t>
                      </a:r>
                      <a:endParaRPr lang="fr-FR" sz="900" b="0" dirty="0">
                        <a:effectLst/>
                        <a:latin typeface="Calibri"/>
                        <a:ea typeface="Calibri"/>
                        <a:cs typeface="Times New Roman"/>
                      </a:endParaRPr>
                    </a:p>
                  </a:txBody>
                  <a:tcPr marL="32202" marR="32202" marT="0" marB="0" anchor="ctr">
                    <a:solidFill>
                      <a:srgbClr val="FF33CC"/>
                    </a:solidFill>
                  </a:tcPr>
                </a:tc>
                <a:extLst>
                  <a:ext uri="{0D108BD9-81ED-4DB2-BD59-A6C34878D82A}">
                    <a16:rowId xmlns:a16="http://schemas.microsoft.com/office/drawing/2014/main" val="10000"/>
                  </a:ext>
                </a:extLst>
              </a:tr>
              <a:tr h="2283600">
                <a:tc>
                  <a:txBody>
                    <a:bodyPr/>
                    <a:lstStyle/>
                    <a:p>
                      <a:pPr algn="ctr">
                        <a:lnSpc>
                          <a:spcPct val="115000"/>
                        </a:lnSpc>
                        <a:spcAft>
                          <a:spcPts val="1000"/>
                        </a:spcAft>
                      </a:pPr>
                      <a:r>
                        <a:rPr lang="fr-FR" sz="900" u="sng" dirty="0">
                          <a:effectLst/>
                        </a:rPr>
                        <a:t>Article 38</a:t>
                      </a:r>
                    </a:p>
                    <a:p>
                      <a:pPr algn="ctr">
                        <a:lnSpc>
                          <a:spcPct val="100000"/>
                        </a:lnSpc>
                        <a:spcAft>
                          <a:spcPts val="0"/>
                        </a:spcAft>
                      </a:pPr>
                      <a:r>
                        <a:rPr lang="fr-FR" sz="900" u="none" dirty="0">
                          <a:effectLst/>
                          <a:latin typeface="Calibri"/>
                          <a:ea typeface="Calibri"/>
                          <a:cs typeface="Times New Roman"/>
                        </a:rPr>
                        <a:t>L 352-4 et </a:t>
                      </a:r>
                    </a:p>
                    <a:p>
                      <a:pPr algn="ctr">
                        <a:lnSpc>
                          <a:spcPct val="100000"/>
                        </a:lnSpc>
                        <a:spcAft>
                          <a:spcPts val="0"/>
                        </a:spcAft>
                      </a:pPr>
                      <a:r>
                        <a:rPr lang="fr-FR" sz="900" u="none" dirty="0">
                          <a:effectLst/>
                          <a:latin typeface="Calibri"/>
                          <a:ea typeface="Calibri"/>
                          <a:cs typeface="Times New Roman"/>
                        </a:rPr>
                        <a:t>L 352-5</a:t>
                      </a:r>
                    </a:p>
                  </a:txBody>
                  <a:tcPr marL="68580" marR="68580" marT="0" marB="0" anchor="ctr"/>
                </a:tc>
                <a:tc>
                  <a:txBody>
                    <a:bodyPr/>
                    <a:lstStyle/>
                    <a:p>
                      <a:pPr algn="ctr">
                        <a:lnSpc>
                          <a:spcPct val="115000"/>
                        </a:lnSpc>
                        <a:spcAft>
                          <a:spcPts val="1000"/>
                        </a:spcAft>
                      </a:pPr>
                      <a:r>
                        <a:rPr lang="fr-FR" sz="900" b="1" dirty="0">
                          <a:solidFill>
                            <a:schemeClr val="accent1">
                              <a:lumMod val="75000"/>
                            </a:schemeClr>
                          </a:solidFill>
                          <a:effectLst/>
                        </a:rPr>
                        <a:t>Recrutement de travailleurs handicapés</a:t>
                      </a:r>
                      <a:br>
                        <a:rPr lang="fr-FR" sz="900" dirty="0">
                          <a:solidFill>
                            <a:schemeClr val="accent1">
                              <a:lumMod val="75000"/>
                            </a:schemeClr>
                          </a:solidFill>
                          <a:effectLst/>
                        </a:rPr>
                      </a:br>
                      <a:endParaRPr lang="fr-FR" sz="700" b="0" dirty="0">
                        <a:solidFill>
                          <a:schemeClr val="tx1"/>
                        </a:solidFill>
                        <a:effectLst/>
                        <a:latin typeface="Calibri"/>
                        <a:ea typeface="Calibri"/>
                        <a:cs typeface="Times New Roman"/>
                      </a:endParaRPr>
                    </a:p>
                  </a:txBody>
                  <a:tcPr marL="68580" marR="68580" marT="0" marB="0" anchor="ctr">
                    <a:solidFill>
                      <a:srgbClr val="D0D8E8"/>
                    </a:solidFill>
                  </a:tcPr>
                </a:tc>
                <a:tc>
                  <a:txBody>
                    <a:bodyPr/>
                    <a:lstStyle/>
                    <a:p>
                      <a:pPr algn="ctr">
                        <a:lnSpc>
                          <a:spcPct val="115000"/>
                        </a:lnSpc>
                        <a:spcAft>
                          <a:spcPts val="1000"/>
                        </a:spcAft>
                      </a:pPr>
                      <a:endParaRPr lang="fr-FR" sz="700" dirty="0">
                        <a:solidFill>
                          <a:schemeClr val="tx1"/>
                        </a:solidFill>
                        <a:effectLst/>
                      </a:endParaRPr>
                    </a:p>
                    <a:p>
                      <a:pPr algn="ctr">
                        <a:lnSpc>
                          <a:spcPct val="115000"/>
                        </a:lnSpc>
                        <a:spcAft>
                          <a:spcPts val="1000"/>
                        </a:spcAft>
                      </a:pPr>
                      <a:r>
                        <a:rPr lang="fr-FR" sz="700" b="0" dirty="0">
                          <a:solidFill>
                            <a:schemeClr val="tx1"/>
                          </a:solidFill>
                          <a:effectLst/>
                        </a:rPr>
                        <a:t>Engagement d’une durée correspondant à la durée de stage prévue par le statut particulier du cadre d’emplois dans lequel les intéressés ont vocation à être titularisés</a:t>
                      </a:r>
                    </a:p>
                    <a:p>
                      <a:pPr algn="ctr">
                        <a:lnSpc>
                          <a:spcPct val="115000"/>
                        </a:lnSpc>
                        <a:spcAft>
                          <a:spcPts val="1000"/>
                        </a:spcAft>
                      </a:pPr>
                      <a:r>
                        <a:rPr lang="fr-FR" sz="700" b="0" u="sng" dirty="0">
                          <a:solidFill>
                            <a:schemeClr val="tx1"/>
                          </a:solidFill>
                          <a:effectLst/>
                        </a:rPr>
                        <a:t>Contrat renouvelable</a:t>
                      </a:r>
                      <a:r>
                        <a:rPr lang="fr-FR" sz="700" b="1" u="sng" dirty="0">
                          <a:solidFill>
                            <a:schemeClr val="tx1"/>
                          </a:solidFill>
                          <a:effectLst/>
                        </a:rPr>
                        <a:t> </a:t>
                      </a:r>
                      <a:r>
                        <a:rPr lang="fr-FR" sz="700" b="0" dirty="0">
                          <a:solidFill>
                            <a:schemeClr val="tx1"/>
                          </a:solidFill>
                          <a:effectLst/>
                        </a:rPr>
                        <a:t>pour une durée qui ne peut excéder la durée initiale du contrat</a:t>
                      </a:r>
                    </a:p>
                    <a:p>
                      <a:pPr algn="ctr">
                        <a:lnSpc>
                          <a:spcPct val="115000"/>
                        </a:lnSpc>
                        <a:spcAft>
                          <a:spcPts val="1000"/>
                        </a:spcAft>
                      </a:pPr>
                      <a:r>
                        <a:rPr lang="fr-FR" sz="700" b="0" dirty="0">
                          <a:solidFill>
                            <a:schemeClr val="tx1"/>
                          </a:solidFill>
                          <a:effectLst/>
                        </a:rPr>
                        <a:t>A l’issue, </a:t>
                      </a:r>
                      <a:r>
                        <a:rPr lang="fr-FR" sz="700" b="0" u="sng" dirty="0">
                          <a:solidFill>
                            <a:schemeClr val="tx1"/>
                          </a:solidFill>
                          <a:effectLst/>
                        </a:rPr>
                        <a:t>titularisation directe</a:t>
                      </a:r>
                      <a:endParaRPr lang="fr-FR" sz="700" b="0" dirty="0">
                        <a:solidFill>
                          <a:schemeClr val="tx1"/>
                        </a:solidFill>
                        <a:effectLst/>
                      </a:endParaRPr>
                    </a:p>
                    <a:p>
                      <a:pPr algn="ctr">
                        <a:lnSpc>
                          <a:spcPct val="115000"/>
                        </a:lnSpc>
                        <a:spcAft>
                          <a:spcPts val="1000"/>
                        </a:spcAft>
                      </a:pPr>
                      <a:r>
                        <a:rPr lang="fr-FR" sz="700" b="0" dirty="0">
                          <a:solidFill>
                            <a:schemeClr val="tx1"/>
                          </a:solidFill>
                          <a:effectLst/>
                        </a:rPr>
                        <a:t>Ne peut être mis en œuvre pour les agents déjà fonctionnaires</a:t>
                      </a:r>
                      <a:endParaRPr lang="fr-FR" sz="700" b="0" dirty="0">
                        <a:solidFill>
                          <a:schemeClr val="tx1"/>
                        </a:solidFill>
                        <a:effectLst/>
                        <a:latin typeface="Calibri"/>
                        <a:ea typeface="Calibri"/>
                        <a:cs typeface="Times New Roman"/>
                      </a:endParaRPr>
                    </a:p>
                  </a:txBody>
                  <a:tcPr marL="68580" marR="68580" marT="0" marB="0">
                    <a:solidFill>
                      <a:srgbClr val="D0D8E8"/>
                    </a:solidFill>
                  </a:tcPr>
                </a:tc>
                <a:tc>
                  <a:txBody>
                    <a:bodyPr/>
                    <a:lstStyle/>
                    <a:p>
                      <a:pPr algn="ctr">
                        <a:lnSpc>
                          <a:spcPct val="115000"/>
                        </a:lnSpc>
                        <a:spcAft>
                          <a:spcPts val="1000"/>
                        </a:spcAft>
                      </a:pPr>
                      <a:r>
                        <a:rPr lang="fr-FR" sz="900" b="1" dirty="0">
                          <a:solidFill>
                            <a:schemeClr val="tx1"/>
                          </a:solidFill>
                          <a:effectLst/>
                          <a:latin typeface="+mn-lt"/>
                        </a:rPr>
                        <a:t> CDD</a:t>
                      </a:r>
                    </a:p>
                    <a:p>
                      <a:pPr algn="ctr">
                        <a:lnSpc>
                          <a:spcPct val="115000"/>
                        </a:lnSpc>
                        <a:spcAft>
                          <a:spcPts val="1000"/>
                        </a:spcAft>
                      </a:pPr>
                      <a:r>
                        <a:rPr lang="fr-FR" sz="900" b="1" dirty="0">
                          <a:solidFill>
                            <a:schemeClr val="tx1"/>
                          </a:solidFill>
                          <a:effectLst/>
                          <a:latin typeface="+mn-lt"/>
                          <a:ea typeface="Calibri"/>
                          <a:cs typeface="Times New Roman"/>
                        </a:rPr>
                        <a:t>XR17</a:t>
                      </a:r>
                    </a:p>
                  </a:txBody>
                  <a:tcPr marL="68580" marR="68580" marT="0" marB="0" anchor="ctr">
                    <a:solidFill>
                      <a:srgbClr val="D0D8E8"/>
                    </a:solidFill>
                  </a:tcPr>
                </a:tc>
                <a:tc>
                  <a:txBody>
                    <a:bodyPr/>
                    <a:lstStyle/>
                    <a:p>
                      <a:pPr algn="ctr">
                        <a:lnSpc>
                          <a:spcPct val="115000"/>
                        </a:lnSpc>
                        <a:spcAft>
                          <a:spcPts val="1000"/>
                        </a:spcAft>
                      </a:pPr>
                      <a:r>
                        <a:rPr lang="fr-FR" sz="700" b="1" dirty="0">
                          <a:solidFill>
                            <a:schemeClr val="tx1"/>
                          </a:solidFill>
                          <a:effectLst/>
                        </a:rPr>
                        <a:t>X</a:t>
                      </a:r>
                      <a:endParaRPr lang="fr-FR" sz="700" b="1" dirty="0">
                        <a:solidFill>
                          <a:schemeClr val="tx1"/>
                        </a:solidFill>
                        <a:effectLst/>
                        <a:latin typeface="Calibri"/>
                        <a:ea typeface="Calibri"/>
                        <a:cs typeface="Times New Roman"/>
                      </a:endParaRPr>
                    </a:p>
                  </a:txBody>
                  <a:tcPr marL="68580" marR="68580" marT="0" marB="0" anchor="ctr">
                    <a:solidFill>
                      <a:srgbClr val="FFCCFF"/>
                    </a:solidFill>
                  </a:tcPr>
                </a:tc>
                <a:tc>
                  <a:txBody>
                    <a:bodyPr/>
                    <a:lstStyle/>
                    <a:p>
                      <a:pPr algn="ctr">
                        <a:lnSpc>
                          <a:spcPct val="115000"/>
                        </a:lnSpc>
                        <a:spcAft>
                          <a:spcPts val="1000"/>
                        </a:spcAft>
                      </a:pPr>
                      <a:r>
                        <a:rPr lang="fr-FR" sz="700" b="1" dirty="0">
                          <a:solidFill>
                            <a:schemeClr val="tx1"/>
                          </a:solidFill>
                          <a:effectLst/>
                        </a:rPr>
                        <a:t>X</a:t>
                      </a:r>
                      <a:endParaRPr lang="fr-FR" sz="700" b="1" dirty="0">
                        <a:solidFill>
                          <a:schemeClr val="tx1"/>
                        </a:solidFill>
                        <a:effectLst/>
                        <a:latin typeface="Calibri"/>
                        <a:ea typeface="Calibri"/>
                        <a:cs typeface="Times New Roman"/>
                      </a:endParaRPr>
                    </a:p>
                  </a:txBody>
                  <a:tcPr marL="68580" marR="68580" marT="0" marB="0" anchor="ctr">
                    <a:solidFill>
                      <a:srgbClr val="FFCCFF"/>
                    </a:solidFill>
                  </a:tcPr>
                </a:tc>
                <a:tc>
                  <a:txBody>
                    <a:bodyPr/>
                    <a:lstStyle/>
                    <a:p>
                      <a:pPr algn="ctr">
                        <a:lnSpc>
                          <a:spcPct val="115000"/>
                        </a:lnSpc>
                        <a:spcAft>
                          <a:spcPts val="1000"/>
                        </a:spcAft>
                      </a:pPr>
                      <a:r>
                        <a:rPr lang="fr-FR" sz="700" b="1" dirty="0">
                          <a:solidFill>
                            <a:schemeClr val="tx1"/>
                          </a:solidFill>
                          <a:effectLst/>
                        </a:rPr>
                        <a:t>X</a:t>
                      </a:r>
                      <a:endParaRPr lang="fr-FR" sz="700" b="0" i="1" dirty="0">
                        <a:solidFill>
                          <a:schemeClr val="tx1"/>
                        </a:solidFill>
                        <a:effectLst/>
                        <a:latin typeface="+mn-lt"/>
                        <a:ea typeface="Calibri"/>
                        <a:cs typeface="Times New Roman"/>
                      </a:endParaRPr>
                    </a:p>
                  </a:txBody>
                  <a:tcPr marL="68580" marR="68580" marT="0" marB="0" anchor="ctr">
                    <a:solidFill>
                      <a:srgbClr val="FFCCFF"/>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611560" y="464128"/>
            <a:ext cx="8064896" cy="1453475"/>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endPar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altLang="fr-FR" sz="16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Recours à un contractuel</a:t>
            </a:r>
            <a:r>
              <a:rPr kumimoji="0" lang="fr-FR" altLang="fr-FR" sz="11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rPr>
              <a:t>	</a:t>
            </a:r>
            <a:r>
              <a:rPr kumimoji="0" lang="fr-FR" altLang="fr-FR" sz="20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En qualité de travailleur handicapé</a:t>
            </a:r>
          </a:p>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sz="800" b="1" i="0" u="none" strike="noStrike" kern="1200" cap="none" spc="0" normalizeH="0" baseline="0" noProof="0" dirty="0">
                <a:ln>
                  <a:noFill/>
                </a:ln>
                <a:solidFill>
                  <a:srgbClr val="FF0000"/>
                </a:solidFill>
                <a:effectLst/>
                <a:uLnTx/>
                <a:uFillTx/>
                <a:latin typeface="Calibri"/>
                <a:ea typeface="+mn-ea"/>
                <a:cs typeface="+mn-cs"/>
              </a:rPr>
              <a:t>			</a:t>
            </a:r>
            <a:r>
              <a:rPr kumimoji="0" lang="fr-FR" sz="800" b="1" i="0" u="none" strike="noStrike" kern="1200" cap="none" spc="0" normalizeH="0" baseline="0" noProof="0" dirty="0">
                <a:ln>
                  <a:noFill/>
                </a:ln>
                <a:solidFill>
                  <a:prstClr val="black"/>
                </a:solidFill>
                <a:effectLst/>
                <a:uLnTx/>
                <a:uFillTx/>
                <a:latin typeface="Calibri"/>
                <a:ea typeface="Calibri"/>
                <a:cs typeface="Calibri"/>
              </a:rPr>
              <a:t>L352-4 et L 352-5 </a:t>
            </a:r>
            <a:r>
              <a:rPr kumimoji="0" lang="fr-FR" altLang="fr-FR" sz="8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du Code Général de la FP </a:t>
            </a:r>
            <a:r>
              <a:rPr kumimoji="0" lang="fr-FR" sz="800" b="1" i="0" u="none" strike="noStrike" kern="1200" cap="none" spc="0" normalizeH="0" baseline="0" noProof="0" dirty="0">
                <a:ln>
                  <a:noFill/>
                </a:ln>
                <a:solidFill>
                  <a:prstClr val="black"/>
                </a:solidFill>
                <a:effectLst/>
                <a:uLnTx/>
                <a:uFillTx/>
                <a:latin typeface="Calibri"/>
                <a:ea typeface="Calibri"/>
                <a:cs typeface="Calibri"/>
              </a:rPr>
              <a:t> </a:t>
            </a:r>
          </a:p>
          <a:p>
            <a:pPr marL="0" marR="0" lvl="0" indent="0" algn="l" defTabSz="914400" rtl="0" eaLnBrk="1" fontAlgn="auto" latinLnBrk="0" hangingPunct="1">
              <a:lnSpc>
                <a:spcPct val="115000"/>
              </a:lnSpc>
              <a:spcBef>
                <a:spcPts val="0"/>
              </a:spcBef>
              <a:spcAft>
                <a:spcPts val="0"/>
              </a:spcAft>
              <a:buClrTx/>
              <a:buSzTx/>
              <a:buFontTx/>
              <a:buNone/>
              <a:tabLst>
                <a:tab pos="180975" algn="l"/>
                <a:tab pos="2689225" algn="l"/>
              </a:tabLst>
              <a:defRPr/>
            </a:pPr>
            <a:r>
              <a:rPr kumimoji="0" lang="fr-FR" sz="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800" b="1" i="0" u="none" strike="noStrike" kern="1200" cap="none" spc="0" normalizeH="0" baseline="0" noProof="0" dirty="0">
                <a:ln>
                  <a:noFill/>
                </a:ln>
                <a:solidFill>
                  <a:prstClr val="black"/>
                </a:solidFill>
                <a:effectLst/>
                <a:uLnTx/>
                <a:uFillTx/>
                <a:latin typeface="Calibri"/>
                <a:ea typeface="+mn-ea"/>
                <a:cs typeface="+mn-cs"/>
              </a:rPr>
              <a:t>Article L 5212-13 du code du travail </a:t>
            </a:r>
            <a:endParaRPr kumimoji="0" lang="fr-FR" sz="8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15000"/>
              </a:lnSpc>
              <a:spcBef>
                <a:spcPts val="0"/>
              </a:spcBef>
              <a:spcAft>
                <a:spcPts val="0"/>
              </a:spcAft>
              <a:buClrTx/>
              <a:buSzTx/>
              <a:buFontTx/>
              <a:buNone/>
              <a:tabLst>
                <a:tab pos="2689225" algn="l"/>
              </a:tabLst>
              <a:defRPr/>
            </a:pPr>
            <a:r>
              <a:rPr kumimoji="0" lang="fr-FR" sz="1100" b="1" i="0" u="none" strike="noStrike" kern="1200" cap="none" spc="0" normalizeH="0" baseline="0" noProof="0" dirty="0">
                <a:ln>
                  <a:noFill/>
                </a:ln>
                <a:solidFill>
                  <a:srgbClr val="F79646"/>
                </a:solidFill>
                <a:effectLst/>
                <a:uLnTx/>
                <a:uFillTx/>
                <a:latin typeface="Calibri"/>
                <a:ea typeface="Calibri"/>
                <a:cs typeface="Calibri"/>
              </a:rPr>
              <a:t>	</a:t>
            </a:r>
            <a:r>
              <a:rPr kumimoji="0" lang="fr-FR" altLang="fr-FR" sz="1100" b="1" i="0" u="none" strike="noStrike" kern="1200" cap="none" spc="0" normalizeH="0" baseline="0" noProof="0" dirty="0">
                <a:ln>
                  <a:noFill/>
                </a:ln>
                <a:solidFill>
                  <a:srgbClr val="F79646"/>
                </a:solidFill>
                <a:effectLst/>
                <a:uLnTx/>
                <a:uFillTx/>
                <a:latin typeface="Calibri" pitchFamily="34" charset="0"/>
                <a:ea typeface="+mn-ea"/>
                <a:cs typeface="Calibri" pitchFamily="34" charset="0"/>
                <a:sym typeface="Wingdings"/>
              </a:rPr>
              <a:t> </a:t>
            </a:r>
            <a:endParaRPr kumimoji="0" lang="fr-FR" sz="11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500" b="0" i="0" u="none" strike="noStrike" kern="1200" cap="none" spc="0" normalizeH="0" baseline="0" noProof="0" dirty="0">
              <a:ln>
                <a:noFill/>
              </a:ln>
              <a:solidFill>
                <a:prstClr val="black"/>
              </a:solidFill>
              <a:effectLst/>
              <a:uLnTx/>
              <a:uFillTx/>
              <a:latin typeface="Calibri"/>
              <a:ea typeface="Calibri"/>
              <a:cs typeface="Times New Roman"/>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a:ea typeface="Calibri"/>
                <a:cs typeface="Calibri"/>
              </a:rPr>
              <a:t>          </a:t>
            </a:r>
            <a:endParaRPr kumimoji="0" lang="fr-FR" sz="1100" b="0" i="0" u="none" strike="noStrike" kern="1200" cap="none" spc="0" normalizeH="0" baseline="0" noProof="0" dirty="0">
              <a:ln>
                <a:noFill/>
              </a:ln>
              <a:solidFill>
                <a:srgbClr val="4F81BD">
                  <a:lumMod val="75000"/>
                </a:srgbClr>
              </a:solidFill>
              <a:effectLst/>
              <a:uLnTx/>
              <a:uFillTx/>
              <a:latin typeface="Calibri"/>
              <a:ea typeface="Calibri"/>
              <a:cs typeface="Times New Roman"/>
            </a:endParaRPr>
          </a:p>
        </p:txBody>
      </p:sp>
      <p:sp>
        <p:nvSpPr>
          <p:cNvPr id="6" name="Zone de texte 2">
            <a:extLst>
              <a:ext uri="{FF2B5EF4-FFF2-40B4-BE49-F238E27FC236}">
                <a16:creationId xmlns:a16="http://schemas.microsoft.com/office/drawing/2014/main" id="{D1D2E535-42F8-4359-93B4-C4AE1F92A556}"/>
              </a:ext>
            </a:extLst>
          </p:cNvPr>
          <p:cNvSpPr txBox="1">
            <a:spLocks noChangeArrowheads="1"/>
          </p:cNvSpPr>
          <p:nvPr/>
        </p:nvSpPr>
        <p:spPr bwMode="auto">
          <a:xfrm>
            <a:off x="6732240" y="2132856"/>
            <a:ext cx="1872208" cy="236361"/>
          </a:xfrm>
          <a:prstGeom prst="rect">
            <a:avLst/>
          </a:prstGeom>
          <a:solidFill>
            <a:srgbClr val="FF33CC"/>
          </a:solidFill>
          <a:ln w="9525">
            <a:solidFill>
              <a:srgbClr val="BE4EA9"/>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r-FR" sz="900" b="0" i="0" u="none" strike="noStrike" kern="1200" cap="none" spc="0" normalizeH="0" baseline="0" noProof="0" dirty="0">
                <a:ln>
                  <a:noFill/>
                </a:ln>
                <a:solidFill>
                  <a:srgbClr val="FFFFFF"/>
                </a:solidFill>
                <a:effectLst/>
                <a:uLnTx/>
                <a:uFillTx/>
                <a:latin typeface="Calibri"/>
                <a:ea typeface="Calibri"/>
                <a:cs typeface="Times New Roman"/>
              </a:rPr>
              <a:t>Conseil de saisie Emploi Territorial</a:t>
            </a:r>
            <a:endParaRPr kumimoji="0" lang="fr-FR" sz="900" b="0" i="0" u="none" strike="noStrike" kern="1200" cap="none" spc="0" normalizeH="0" baseline="0" noProof="0" dirty="0">
              <a:ln>
                <a:noFill/>
              </a:ln>
              <a:solidFill>
                <a:prstClr val="black"/>
              </a:solidFill>
              <a:effectLst/>
              <a:uLnTx/>
              <a:uFillTx/>
              <a:latin typeface="Calibri"/>
              <a:ea typeface="Calibri"/>
              <a:cs typeface="Times New Roman"/>
            </a:endParaRPr>
          </a:p>
        </p:txBody>
      </p:sp>
    </p:spTree>
    <p:extLst>
      <p:ext uri="{BB962C8B-B14F-4D97-AF65-F5344CB8AC3E}">
        <p14:creationId xmlns:p14="http://schemas.microsoft.com/office/powerpoint/2010/main" val="2341793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614128" y="2274838"/>
            <a:ext cx="5915744" cy="2308324"/>
          </a:xfrm>
          <a:prstGeom prst="rect">
            <a:avLst/>
          </a:prstGeom>
          <a:noFill/>
        </p:spPr>
        <p:txBody>
          <a:bodyPr wrap="square" rtlCol="0">
            <a:spAutoFit/>
          </a:bodyPr>
          <a:lstStyle/>
          <a:p>
            <a:pPr marL="571500" indent="-571500">
              <a:buFont typeface="Wingdings" panose="05000000000000000000" pitchFamily="2" charset="2"/>
              <a:buChar char="ü"/>
            </a:pPr>
            <a:r>
              <a:rPr lang="fr-FR" sz="3600" b="1" dirty="0">
                <a:solidFill>
                  <a:srgbClr val="232C58"/>
                </a:solidFill>
                <a:latin typeface="Futura LT" panose="02000503000000000000"/>
                <a:cs typeface="Arial" panose="020B0604020202020204" pitchFamily="34" charset="0"/>
              </a:rPr>
              <a:t>Zoom sur les emplois fonctionnels</a:t>
            </a:r>
            <a:br>
              <a:rPr lang="fr-FR" sz="3600" b="1" dirty="0">
                <a:solidFill>
                  <a:srgbClr val="232C58"/>
                </a:solidFill>
                <a:latin typeface="Futura LT" panose="02000503000000000000"/>
                <a:cs typeface="Arial" panose="020B0604020202020204" pitchFamily="34" charset="0"/>
              </a:rPr>
            </a:br>
            <a:br>
              <a:rPr lang="fr-FR" sz="3600" b="1" dirty="0">
                <a:solidFill>
                  <a:srgbClr val="232C58"/>
                </a:solidFill>
                <a:latin typeface="Futura LT" panose="02000503000000000000"/>
              </a:rPr>
            </a:br>
            <a:endParaRPr lang="fr-FR" sz="3600" b="1" dirty="0">
              <a:solidFill>
                <a:srgbClr val="232C58"/>
              </a:solidFill>
              <a:latin typeface="Futura LT" panose="02000503000000000000"/>
            </a:endParaRPr>
          </a:p>
        </p:txBody>
      </p:sp>
    </p:spTree>
    <p:extLst>
      <p:ext uri="{BB962C8B-B14F-4D97-AF65-F5344CB8AC3E}">
        <p14:creationId xmlns:p14="http://schemas.microsoft.com/office/powerpoint/2010/main" val="3299995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528" y="1201466"/>
            <a:ext cx="8640960" cy="4524315"/>
          </a:xfrm>
          <a:prstGeom prst="rect">
            <a:avLst/>
          </a:prstGeom>
        </p:spPr>
        <p:txBody>
          <a:bodyPr wrap="square">
            <a:spAutoFit/>
          </a:bodyPr>
          <a:lstStyle/>
          <a:p>
            <a:endParaRPr lang="fr-FR" sz="2400" b="1" dirty="0">
              <a:solidFill>
                <a:srgbClr val="00B0F0"/>
              </a:solidFill>
              <a:latin typeface="Arial" pitchFamily="34" charset="0"/>
              <a:cs typeface="Arial" pitchFamily="34" charset="0"/>
            </a:endParaRPr>
          </a:p>
          <a:p>
            <a:pPr algn="ctr"/>
            <a:r>
              <a:rPr lang="fr-FR" sz="2800" b="1" dirty="0">
                <a:solidFill>
                  <a:schemeClr val="accent6"/>
                </a:solidFill>
                <a:cs typeface="Arial" pitchFamily="34" charset="0"/>
              </a:rPr>
              <a:t>Liste des emplois fonctionnels sur le site</a:t>
            </a:r>
          </a:p>
          <a:p>
            <a:pPr algn="ctr"/>
            <a:r>
              <a:rPr lang="fr-FR" sz="2800" b="1" dirty="0">
                <a:solidFill>
                  <a:schemeClr val="accent6"/>
                </a:solidFill>
                <a:cs typeface="Arial" pitchFamily="34" charset="0"/>
              </a:rPr>
              <a:t> Emploi Territorial</a:t>
            </a:r>
          </a:p>
          <a:p>
            <a:endParaRPr lang="fr-FR" sz="2400" dirty="0">
              <a:solidFill>
                <a:srgbClr val="92D050"/>
              </a:solidFill>
            </a:endParaRPr>
          </a:p>
          <a:p>
            <a:pPr marL="342900" indent="-342900">
              <a:buFontTx/>
              <a:buChar char="-"/>
            </a:pPr>
            <a:r>
              <a:rPr lang="fr-FR" sz="2000" b="1" dirty="0">
                <a:solidFill>
                  <a:prstClr val="black"/>
                </a:solidFill>
              </a:rPr>
              <a:t>DGS </a:t>
            </a:r>
            <a:r>
              <a:rPr lang="fr-FR" sz="2000" dirty="0">
                <a:solidFill>
                  <a:prstClr val="black"/>
                </a:solidFill>
              </a:rPr>
              <a:t>Directeur(</a:t>
            </a:r>
            <a:r>
              <a:rPr lang="fr-FR" sz="2000" dirty="0" err="1">
                <a:solidFill>
                  <a:prstClr val="black"/>
                </a:solidFill>
              </a:rPr>
              <a:t>trice</a:t>
            </a:r>
            <a:r>
              <a:rPr lang="fr-FR" sz="2000" dirty="0">
                <a:solidFill>
                  <a:prstClr val="black"/>
                </a:solidFill>
              </a:rPr>
              <a:t>) Général(e) des Services</a:t>
            </a:r>
          </a:p>
          <a:p>
            <a:pPr marL="342900" indent="-342900">
              <a:buFontTx/>
              <a:buChar char="-"/>
            </a:pPr>
            <a:r>
              <a:rPr lang="fr-FR" sz="2000" b="1" dirty="0">
                <a:solidFill>
                  <a:prstClr val="black"/>
                </a:solidFill>
              </a:rPr>
              <a:t>DGAS</a:t>
            </a:r>
            <a:r>
              <a:rPr lang="fr-FR" sz="2000" dirty="0">
                <a:solidFill>
                  <a:prstClr val="black"/>
                </a:solidFill>
              </a:rPr>
              <a:t> Directeur(</a:t>
            </a:r>
            <a:r>
              <a:rPr lang="fr-FR" sz="2000" dirty="0" err="1">
                <a:solidFill>
                  <a:prstClr val="black"/>
                </a:solidFill>
              </a:rPr>
              <a:t>trice</a:t>
            </a:r>
            <a:r>
              <a:rPr lang="fr-FR" sz="2000" dirty="0">
                <a:solidFill>
                  <a:prstClr val="black"/>
                </a:solidFill>
              </a:rPr>
              <a:t>) Général(e) Adjoint(e) des Services</a:t>
            </a:r>
          </a:p>
          <a:p>
            <a:pPr marL="342900" indent="-342900">
              <a:buFontTx/>
              <a:buChar char="-"/>
            </a:pPr>
            <a:r>
              <a:rPr lang="fr-FR" sz="2000" b="1" dirty="0">
                <a:solidFill>
                  <a:prstClr val="black"/>
                </a:solidFill>
              </a:rPr>
              <a:t>DGA</a:t>
            </a:r>
            <a:r>
              <a:rPr lang="fr-FR" sz="2000" dirty="0">
                <a:solidFill>
                  <a:prstClr val="black"/>
                </a:solidFill>
              </a:rPr>
              <a:t> Directeur(</a:t>
            </a:r>
            <a:r>
              <a:rPr lang="fr-FR" sz="2000" dirty="0" err="1">
                <a:solidFill>
                  <a:prstClr val="black"/>
                </a:solidFill>
              </a:rPr>
              <a:t>trice</a:t>
            </a:r>
            <a:r>
              <a:rPr lang="fr-FR" sz="2000" dirty="0">
                <a:solidFill>
                  <a:prstClr val="black"/>
                </a:solidFill>
              </a:rPr>
              <a:t>) Générale(e) Adjoint(e) </a:t>
            </a:r>
          </a:p>
          <a:p>
            <a:pPr marL="342900" indent="-342900">
              <a:buFontTx/>
              <a:buChar char="-"/>
            </a:pPr>
            <a:r>
              <a:rPr lang="fr-FR" sz="2000" b="1" dirty="0">
                <a:solidFill>
                  <a:prstClr val="black"/>
                </a:solidFill>
              </a:rPr>
              <a:t>DGST</a:t>
            </a:r>
            <a:r>
              <a:rPr lang="fr-FR" sz="2000" dirty="0">
                <a:solidFill>
                  <a:prstClr val="black"/>
                </a:solidFill>
              </a:rPr>
              <a:t> Directeur(</a:t>
            </a:r>
            <a:r>
              <a:rPr lang="fr-FR" sz="2000" dirty="0" err="1">
                <a:solidFill>
                  <a:prstClr val="black"/>
                </a:solidFill>
              </a:rPr>
              <a:t>trice</a:t>
            </a:r>
            <a:r>
              <a:rPr lang="fr-FR" sz="2000" dirty="0">
                <a:solidFill>
                  <a:prstClr val="black"/>
                </a:solidFill>
              </a:rPr>
              <a:t>) Général(e) des Services Techniques</a:t>
            </a:r>
          </a:p>
          <a:p>
            <a:pPr marL="342900" indent="-342900">
              <a:buFontTx/>
              <a:buChar char="-"/>
            </a:pPr>
            <a:r>
              <a:rPr lang="fr-FR" sz="2000" b="1" dirty="0">
                <a:solidFill>
                  <a:prstClr val="black"/>
                </a:solidFill>
              </a:rPr>
              <a:t>DGAST </a:t>
            </a:r>
            <a:r>
              <a:rPr lang="fr-FR" sz="2000" dirty="0">
                <a:solidFill>
                  <a:prstClr val="black"/>
                </a:solidFill>
              </a:rPr>
              <a:t>Directeur(</a:t>
            </a:r>
            <a:r>
              <a:rPr lang="fr-FR" sz="2000" dirty="0" err="1">
                <a:solidFill>
                  <a:prstClr val="black"/>
                </a:solidFill>
              </a:rPr>
              <a:t>trice</a:t>
            </a:r>
            <a:r>
              <a:rPr lang="fr-FR" sz="2000" dirty="0">
                <a:solidFill>
                  <a:prstClr val="black"/>
                </a:solidFill>
              </a:rPr>
              <a:t>) Général(e) Adjoint(e) des Services Techniques</a:t>
            </a:r>
          </a:p>
          <a:p>
            <a:pPr marL="342900" indent="-342900">
              <a:buFontTx/>
              <a:buChar char="-"/>
            </a:pPr>
            <a:r>
              <a:rPr lang="fr-FR" sz="2000" b="1" dirty="0">
                <a:solidFill>
                  <a:prstClr val="black"/>
                </a:solidFill>
              </a:rPr>
              <a:t>DST</a:t>
            </a:r>
            <a:r>
              <a:rPr lang="fr-FR" sz="2000" dirty="0">
                <a:solidFill>
                  <a:prstClr val="black"/>
                </a:solidFill>
              </a:rPr>
              <a:t> Directeur(</a:t>
            </a:r>
            <a:r>
              <a:rPr lang="fr-FR" sz="2000" dirty="0" err="1">
                <a:solidFill>
                  <a:prstClr val="black"/>
                </a:solidFill>
              </a:rPr>
              <a:t>trice</a:t>
            </a:r>
            <a:r>
              <a:rPr lang="fr-FR" sz="2000" dirty="0">
                <a:solidFill>
                  <a:prstClr val="black"/>
                </a:solidFill>
              </a:rPr>
              <a:t>) des Services Techniques</a:t>
            </a:r>
          </a:p>
          <a:p>
            <a:pPr marL="342900" indent="-342900">
              <a:buFontTx/>
              <a:buChar char="-"/>
            </a:pPr>
            <a:endParaRPr lang="fr-FR" sz="2000" dirty="0">
              <a:solidFill>
                <a:prstClr val="black"/>
              </a:solidFill>
            </a:endParaRPr>
          </a:p>
          <a:p>
            <a:endParaRPr lang="fr-FR" sz="2400" b="1" dirty="0">
              <a:solidFill>
                <a:srgbClr val="00B0F0"/>
              </a:solidFill>
              <a:latin typeface="Arial" pitchFamily="34" charset="0"/>
              <a:cs typeface="Arial" pitchFamily="34" charset="0"/>
            </a:endParaRPr>
          </a:p>
          <a:p>
            <a:r>
              <a:rPr lang="fr-FR" sz="2000" b="1" dirty="0">
                <a:solidFill>
                  <a:srgbClr val="FF0000"/>
                </a:solidFill>
                <a:latin typeface="Arial" pitchFamily="34" charset="0"/>
                <a:cs typeface="Arial" pitchFamily="34" charset="0"/>
              </a:rPr>
              <a:t>	</a:t>
            </a:r>
          </a:p>
        </p:txBody>
      </p:sp>
      <p:sp>
        <p:nvSpPr>
          <p:cNvPr id="3" name="Espace réservé de la date 2"/>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3250333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528" y="1201466"/>
            <a:ext cx="8640960" cy="4678204"/>
          </a:xfrm>
          <a:prstGeom prst="rect">
            <a:avLst/>
          </a:prstGeom>
        </p:spPr>
        <p:txBody>
          <a:bodyPr wrap="square">
            <a:spAutoFit/>
          </a:bodyPr>
          <a:lstStyle/>
          <a:p>
            <a:pPr marL="342900" indent="-342900">
              <a:buFont typeface="Wingdings" panose="05000000000000000000" pitchFamily="2" charset="2"/>
              <a:buChar char="Ø"/>
            </a:pPr>
            <a:endParaRPr lang="fr-FR" sz="1000" b="1" dirty="0">
              <a:solidFill>
                <a:prstClr val="black"/>
              </a:solidFill>
              <a:latin typeface="Arial" pitchFamily="34" charset="0"/>
              <a:cs typeface="Arial" pitchFamily="34" charset="0"/>
            </a:endParaRPr>
          </a:p>
          <a:p>
            <a:pPr algn="ctr"/>
            <a:r>
              <a:rPr lang="fr-FR" sz="2800" b="1" dirty="0">
                <a:solidFill>
                  <a:srgbClr val="232C58"/>
                </a:solidFill>
                <a:cs typeface="Arial" pitchFamily="34" charset="0"/>
              </a:rPr>
              <a:t>Cas de création de deux opérations de recrutement pour un emploi fonctionnel</a:t>
            </a:r>
          </a:p>
          <a:p>
            <a:pPr algn="ctr"/>
            <a:endParaRPr lang="fr-FR" sz="2400" b="1" dirty="0">
              <a:solidFill>
                <a:srgbClr val="00B0F0"/>
              </a:solidFill>
              <a:latin typeface="Arial" pitchFamily="34" charset="0"/>
              <a:cs typeface="Arial" pitchFamily="34" charset="0"/>
            </a:endParaRPr>
          </a:p>
          <a:p>
            <a:endParaRPr lang="fr-FR" sz="2000" b="1" dirty="0">
              <a:solidFill>
                <a:prstClr val="black"/>
              </a:solidFill>
              <a:latin typeface="Arial" pitchFamily="34" charset="0"/>
              <a:cs typeface="Arial" pitchFamily="34" charset="0"/>
            </a:endParaRPr>
          </a:p>
          <a:p>
            <a:r>
              <a:rPr lang="fr-FR" sz="2000" b="1" dirty="0">
                <a:solidFill>
                  <a:prstClr val="black"/>
                </a:solidFill>
                <a:latin typeface="Arial" pitchFamily="34" charset="0"/>
                <a:cs typeface="Arial" pitchFamily="34" charset="0"/>
              </a:rPr>
              <a:t> </a:t>
            </a:r>
            <a:endParaRPr lang="fr-FR" sz="2400" dirty="0">
              <a:solidFill>
                <a:prstClr val="black"/>
              </a:solidFill>
              <a:latin typeface="Arial" pitchFamily="34" charset="0"/>
              <a:cs typeface="Arial" pitchFamily="34" charset="0"/>
            </a:endParaRPr>
          </a:p>
          <a:p>
            <a:endParaRPr lang="fr-FR" sz="2400" b="1" dirty="0">
              <a:solidFill>
                <a:srgbClr val="00B0F0"/>
              </a:solidFill>
              <a:latin typeface="Arial" pitchFamily="34" charset="0"/>
              <a:cs typeface="Arial" pitchFamily="34" charset="0"/>
            </a:endParaRPr>
          </a:p>
          <a:p>
            <a:pPr marL="342900" indent="-342900">
              <a:buFont typeface="Wingdings" panose="05000000000000000000" pitchFamily="2" charset="2"/>
              <a:buChar char="Ø"/>
            </a:pPr>
            <a:endParaRPr lang="fr-FR" sz="2400" b="1" dirty="0">
              <a:solidFill>
                <a:srgbClr val="00B0F0"/>
              </a:solidFill>
              <a:latin typeface="Arial" pitchFamily="34" charset="0"/>
              <a:cs typeface="Arial" pitchFamily="34" charset="0"/>
            </a:endParaRPr>
          </a:p>
          <a:p>
            <a:endParaRPr lang="fr-FR" sz="2000" b="1" dirty="0">
              <a:solidFill>
                <a:srgbClr val="FF0000"/>
              </a:solidFill>
              <a:latin typeface="Arial" pitchFamily="34" charset="0"/>
              <a:cs typeface="Arial" pitchFamily="34" charset="0"/>
            </a:endParaRPr>
          </a:p>
          <a:p>
            <a:endParaRPr lang="fr-FR" sz="2000" b="1" dirty="0">
              <a:solidFill>
                <a:srgbClr val="FF0000"/>
              </a:solidFill>
              <a:latin typeface="Arial" pitchFamily="34" charset="0"/>
              <a:cs typeface="Arial" pitchFamily="34" charset="0"/>
            </a:endParaRPr>
          </a:p>
          <a:p>
            <a:endParaRPr lang="fr-FR" sz="2000" b="1" dirty="0">
              <a:solidFill>
                <a:srgbClr val="FF0000"/>
              </a:solidFill>
              <a:latin typeface="Arial" pitchFamily="34" charset="0"/>
              <a:cs typeface="Arial" pitchFamily="34" charset="0"/>
            </a:endParaRPr>
          </a:p>
          <a:p>
            <a:endParaRPr lang="fr-FR" sz="2000" b="1" dirty="0">
              <a:solidFill>
                <a:srgbClr val="FF0000"/>
              </a:solidFill>
              <a:latin typeface="Arial" pitchFamily="34" charset="0"/>
              <a:cs typeface="Arial" pitchFamily="34" charset="0"/>
            </a:endParaRPr>
          </a:p>
          <a:p>
            <a:endParaRPr lang="fr-FR" sz="2000" b="1" dirty="0">
              <a:solidFill>
                <a:srgbClr val="FF0000"/>
              </a:solidFill>
              <a:latin typeface="Arial" pitchFamily="34" charset="0"/>
              <a:cs typeface="Arial" pitchFamily="34" charset="0"/>
            </a:endParaRPr>
          </a:p>
          <a:p>
            <a:r>
              <a:rPr lang="fr-FR" sz="2000" b="1" dirty="0">
                <a:solidFill>
                  <a:srgbClr val="FF0000"/>
                </a:solidFill>
                <a:latin typeface="Arial" pitchFamily="34" charset="0"/>
                <a:cs typeface="Arial" pitchFamily="34" charset="0"/>
              </a:rPr>
              <a:t>	</a:t>
            </a:r>
          </a:p>
        </p:txBody>
      </p:sp>
      <p:graphicFrame>
        <p:nvGraphicFramePr>
          <p:cNvPr id="3" name="Diagramme 2"/>
          <p:cNvGraphicFramePr/>
          <p:nvPr>
            <p:extLst>
              <p:ext uri="{D42A27DB-BD31-4B8C-83A1-F6EECF244321}">
                <p14:modId xmlns:p14="http://schemas.microsoft.com/office/powerpoint/2010/main" val="3710571779"/>
              </p:ext>
            </p:extLst>
          </p:nvPr>
        </p:nvGraphicFramePr>
        <p:xfrm>
          <a:off x="683568" y="2276872"/>
          <a:ext cx="7272808" cy="3631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e la date 3"/>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975368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691680" y="2132856"/>
            <a:ext cx="5915744" cy="2862322"/>
          </a:xfrm>
          <a:prstGeom prst="rect">
            <a:avLst/>
          </a:prstGeom>
          <a:noFill/>
        </p:spPr>
        <p:txBody>
          <a:bodyPr wrap="square" rtlCol="0">
            <a:spAutoFit/>
          </a:bodyPr>
          <a:lstStyle/>
          <a:p>
            <a:r>
              <a:rPr lang="fr-FR" sz="3600" b="1" dirty="0">
                <a:solidFill>
                  <a:srgbClr val="232C58"/>
                </a:solidFill>
                <a:latin typeface="Futura LT" panose="02000503000000000000"/>
                <a:cs typeface="Arial" panose="020B0604020202020204" pitchFamily="34" charset="0"/>
              </a:rPr>
              <a:t>Les suites possibles aux opérations de recrutement</a:t>
            </a:r>
            <a:br>
              <a:rPr lang="fr-FR" sz="3600" b="1" dirty="0">
                <a:solidFill>
                  <a:srgbClr val="232C58"/>
                </a:solidFill>
                <a:latin typeface="Futura LT" panose="02000503000000000000"/>
                <a:cs typeface="Arial" panose="020B0604020202020204" pitchFamily="34" charset="0"/>
              </a:rPr>
            </a:br>
            <a:br>
              <a:rPr lang="fr-FR" sz="3600" b="1" dirty="0">
                <a:solidFill>
                  <a:srgbClr val="232C58"/>
                </a:solidFill>
                <a:latin typeface="Futura LT" panose="02000503000000000000"/>
              </a:rPr>
            </a:br>
            <a:endParaRPr lang="fr-FR" sz="3600" b="1" dirty="0">
              <a:solidFill>
                <a:srgbClr val="232C58"/>
              </a:solidFill>
              <a:latin typeface="Futura LT" panose="02000503000000000000"/>
            </a:endParaRPr>
          </a:p>
        </p:txBody>
      </p:sp>
    </p:spTree>
    <p:extLst>
      <p:ext uri="{BB962C8B-B14F-4D97-AF65-F5344CB8AC3E}">
        <p14:creationId xmlns:p14="http://schemas.microsoft.com/office/powerpoint/2010/main" val="403037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CED915-54B9-49DE-972C-6738BC1D8F5B}"/>
              </a:ext>
            </a:extLst>
          </p:cNvPr>
          <p:cNvSpPr/>
          <p:nvPr/>
        </p:nvSpPr>
        <p:spPr>
          <a:xfrm>
            <a:off x="184566" y="1274618"/>
            <a:ext cx="8686379" cy="523220"/>
          </a:xfrm>
          <a:prstGeom prst="rect">
            <a:avLst/>
          </a:prstGeom>
        </p:spPr>
        <p:txBody>
          <a:bodyPr wrap="square">
            <a:spAutoFit/>
          </a:bodyPr>
          <a:lstStyle/>
          <a:p>
            <a:pPr algn="ctr">
              <a:spcBef>
                <a:spcPct val="20000"/>
              </a:spcBef>
            </a:pPr>
            <a:r>
              <a:rPr lang="fr-FR" sz="2800" b="1" dirty="0">
                <a:solidFill>
                  <a:srgbClr val="232C58"/>
                </a:solidFill>
                <a:cs typeface="Arial" panose="020B0604020202020204" pitchFamily="34" charset="0"/>
              </a:rPr>
              <a:t>Dupliquer une opération de recrutement</a:t>
            </a:r>
            <a:endParaRPr lang="fr-FR" sz="2800" dirty="0">
              <a:solidFill>
                <a:srgbClr val="232C58"/>
              </a:solidFill>
              <a:cs typeface="Arial" pitchFamily="34" charset="0"/>
            </a:endParaRPr>
          </a:p>
        </p:txBody>
      </p:sp>
      <p:sp>
        <p:nvSpPr>
          <p:cNvPr id="4" name="Zone de texte 2">
            <a:extLst>
              <a:ext uri="{FF2B5EF4-FFF2-40B4-BE49-F238E27FC236}">
                <a16:creationId xmlns:a16="http://schemas.microsoft.com/office/drawing/2014/main" id="{7A520E6A-6D99-428A-AF38-F2F529F089A7}"/>
              </a:ext>
            </a:extLst>
          </p:cNvPr>
          <p:cNvSpPr txBox="1">
            <a:spLocks noChangeArrowheads="1"/>
          </p:cNvSpPr>
          <p:nvPr/>
        </p:nvSpPr>
        <p:spPr bwMode="auto">
          <a:xfrm>
            <a:off x="5631904" y="3284984"/>
            <a:ext cx="2893249" cy="2825453"/>
          </a:xfrm>
          <a:prstGeom prst="rect">
            <a:avLst/>
          </a:prstGeom>
          <a:solidFill>
            <a:srgbClr val="F49517"/>
          </a:solidFill>
          <a:ln w="9525">
            <a:solidFill>
              <a:srgbClr val="000000"/>
            </a:solidFill>
            <a:miter lim="800000"/>
            <a:headEnd/>
            <a:tailEnd/>
          </a:ln>
        </p:spPr>
        <p:txBody>
          <a:bodyPr rot="0" vert="horz" wrap="square" lIns="91440" tIns="45720" rIns="91440" bIns="45720" anchor="t" anchorCtr="0">
            <a:spAutoFit/>
          </a:bodyPr>
          <a:lstStyle/>
          <a:p>
            <a:pPr algn="just">
              <a:lnSpc>
                <a:spcPct val="107000"/>
              </a:lnSpc>
              <a:spcAft>
                <a:spcPts val="800"/>
              </a:spcAft>
            </a:pPr>
            <a:r>
              <a:rPr lang="fr-FR" sz="1100" dirty="0">
                <a:solidFill>
                  <a:srgbClr val="232C58"/>
                </a:solidFill>
                <a:highlight>
                  <a:srgbClr val="F49517"/>
                </a:highlight>
                <a:ea typeface="Calibri" panose="020F0502020204030204" pitchFamily="34" charset="0"/>
                <a:cs typeface="Times New Roman" panose="02020603050405020304" pitchFamily="18" charset="0"/>
              </a:rPr>
              <a:t>P</a:t>
            </a:r>
            <a:r>
              <a:rPr lang="fr-FR" sz="1100" dirty="0">
                <a:solidFill>
                  <a:srgbClr val="232C58"/>
                </a:solidFill>
                <a:ea typeface="Calibri" panose="020F0502020204030204" pitchFamily="34" charset="0"/>
                <a:cs typeface="Times New Roman" panose="02020603050405020304" pitchFamily="18" charset="0"/>
              </a:rPr>
              <a:t>our éviter de ressaisir à l’identique une opération, le Site Emploi Territorial a prévu de pouvoir la dupliquer (Opération, visualiser modifier). Recherchez l’opération à partir du moteur de recherche intégré – cliquez sur rechercher (un critère obligatoire), cliquez sur le numéro d’opération clôturée.</a:t>
            </a:r>
          </a:p>
          <a:p>
            <a:pPr algn="just">
              <a:lnSpc>
                <a:spcPct val="107000"/>
              </a:lnSpc>
              <a:spcAft>
                <a:spcPts val="800"/>
              </a:spcAft>
            </a:pPr>
            <a:r>
              <a:rPr lang="fr-FR" sz="1100" dirty="0">
                <a:solidFill>
                  <a:srgbClr val="232C58"/>
                </a:solidFill>
                <a:ea typeface="Calibri" panose="020F0502020204030204" pitchFamily="34" charset="0"/>
                <a:cs typeface="Times New Roman" panose="02020603050405020304" pitchFamily="18" charset="0"/>
              </a:rPr>
              <a:t>IMPORTANT : si vous souhaitez dupliquer une déclaration de vacance, rappelez l’opération, cliquez sur </a:t>
            </a:r>
            <a:r>
              <a:rPr lang="fr-FR" sz="1100" b="1" u="sng" dirty="0">
                <a:solidFill>
                  <a:srgbClr val="232C58"/>
                </a:solidFill>
                <a:ea typeface="Calibri" panose="020F0502020204030204" pitchFamily="34" charset="0"/>
                <a:cs typeface="Times New Roman" panose="02020603050405020304" pitchFamily="18" charset="0"/>
              </a:rPr>
              <a:t>Modifier</a:t>
            </a:r>
            <a:r>
              <a:rPr lang="fr-FR" sz="1100" dirty="0">
                <a:solidFill>
                  <a:srgbClr val="232C58"/>
                </a:solidFill>
                <a:ea typeface="Calibri" panose="020F0502020204030204" pitchFamily="34" charset="0"/>
                <a:cs typeface="Times New Roman" panose="02020603050405020304" pitchFamily="18" charset="0"/>
              </a:rPr>
              <a:t> puis positionnez sur la vacance… Procédez de la même manière si vous souhaitez dupliquer une offre et dans ce cas cliquez sur </a:t>
            </a:r>
            <a:r>
              <a:rPr lang="fr-FR" sz="1100" b="1" u="sng" dirty="0">
                <a:solidFill>
                  <a:srgbClr val="232C58"/>
                </a:solidFill>
                <a:ea typeface="Calibri" panose="020F0502020204030204" pitchFamily="34" charset="0"/>
                <a:cs typeface="Times New Roman" panose="02020603050405020304" pitchFamily="18" charset="0"/>
              </a:rPr>
              <a:t>Offre</a:t>
            </a:r>
            <a:r>
              <a:rPr lang="fr-FR" sz="1100" dirty="0">
                <a:solidFill>
                  <a:srgbClr val="232C58"/>
                </a:solidFill>
                <a:ea typeface="Calibri" panose="020F0502020204030204" pitchFamily="34" charset="0"/>
                <a:cs typeface="Times New Roman" panose="02020603050405020304" pitchFamily="18" charset="0"/>
              </a:rPr>
              <a:t> puis </a:t>
            </a:r>
            <a:r>
              <a:rPr lang="fr-FR" sz="1100" b="1" u="sng" dirty="0">
                <a:solidFill>
                  <a:srgbClr val="232C58"/>
                </a:solidFill>
                <a:ea typeface="Calibri" panose="020F0502020204030204" pitchFamily="34" charset="0"/>
                <a:cs typeface="Times New Roman" panose="02020603050405020304" pitchFamily="18" charset="0"/>
              </a:rPr>
              <a:t>Effectuer </a:t>
            </a:r>
          </a:p>
          <a:p>
            <a:pPr algn="just">
              <a:lnSpc>
                <a:spcPct val="107000"/>
              </a:lnSpc>
              <a:spcAft>
                <a:spcPts val="800"/>
              </a:spcAft>
            </a:pPr>
            <a:r>
              <a:rPr lang="fr-FR" sz="1100" dirty="0">
                <a:solidFill>
                  <a:srgbClr val="232C58"/>
                </a:solidFill>
                <a:ea typeface="Calibri" panose="020F0502020204030204" pitchFamily="34" charset="0"/>
                <a:cs typeface="Times New Roman" panose="02020603050405020304" pitchFamily="18" charset="0"/>
              </a:rPr>
              <a:t>Ou Renouveler une offre </a:t>
            </a:r>
          </a:p>
        </p:txBody>
      </p:sp>
      <p:pic>
        <p:nvPicPr>
          <p:cNvPr id="6" name="Image 5">
            <a:extLst>
              <a:ext uri="{FF2B5EF4-FFF2-40B4-BE49-F238E27FC236}">
                <a16:creationId xmlns:a16="http://schemas.microsoft.com/office/drawing/2014/main" id="{705BECAB-6C5A-44FC-8B30-9DABCAC27A7B}"/>
              </a:ext>
            </a:extLst>
          </p:cNvPr>
          <p:cNvPicPr>
            <a:picLocks noChangeAspect="1"/>
          </p:cNvPicPr>
          <p:nvPr/>
        </p:nvPicPr>
        <p:blipFill>
          <a:blip r:embed="rId2"/>
          <a:stretch>
            <a:fillRect/>
          </a:stretch>
        </p:blipFill>
        <p:spPr>
          <a:xfrm>
            <a:off x="827584" y="1928549"/>
            <a:ext cx="3868609" cy="2286600"/>
          </a:xfrm>
          <a:prstGeom prst="rect">
            <a:avLst/>
          </a:prstGeom>
        </p:spPr>
      </p:pic>
      <p:pic>
        <p:nvPicPr>
          <p:cNvPr id="7" name="Image 6">
            <a:extLst>
              <a:ext uri="{FF2B5EF4-FFF2-40B4-BE49-F238E27FC236}">
                <a16:creationId xmlns:a16="http://schemas.microsoft.com/office/drawing/2014/main" id="{3EDC013D-415A-4609-B388-7E6FC3D28F05}"/>
              </a:ext>
            </a:extLst>
          </p:cNvPr>
          <p:cNvPicPr>
            <a:picLocks noChangeAspect="1"/>
          </p:cNvPicPr>
          <p:nvPr/>
        </p:nvPicPr>
        <p:blipFill>
          <a:blip r:embed="rId3"/>
          <a:stretch>
            <a:fillRect/>
          </a:stretch>
        </p:blipFill>
        <p:spPr>
          <a:xfrm>
            <a:off x="278108" y="4164483"/>
            <a:ext cx="5165422" cy="704678"/>
          </a:xfrm>
          <a:prstGeom prst="rect">
            <a:avLst/>
          </a:prstGeom>
        </p:spPr>
      </p:pic>
      <p:pic>
        <p:nvPicPr>
          <p:cNvPr id="8" name="Image 7">
            <a:extLst>
              <a:ext uri="{FF2B5EF4-FFF2-40B4-BE49-F238E27FC236}">
                <a16:creationId xmlns:a16="http://schemas.microsoft.com/office/drawing/2014/main" id="{8D7BC4FE-DC04-4CD4-A7BC-7C7FBBA19801}"/>
              </a:ext>
            </a:extLst>
          </p:cNvPr>
          <p:cNvPicPr>
            <a:picLocks noChangeAspect="1"/>
          </p:cNvPicPr>
          <p:nvPr/>
        </p:nvPicPr>
        <p:blipFill>
          <a:blip r:embed="rId4"/>
          <a:stretch>
            <a:fillRect/>
          </a:stretch>
        </p:blipFill>
        <p:spPr>
          <a:xfrm>
            <a:off x="749877" y="5121188"/>
            <a:ext cx="4221884" cy="1092548"/>
          </a:xfrm>
          <a:prstGeom prst="rect">
            <a:avLst/>
          </a:prstGeom>
        </p:spPr>
      </p:pic>
      <p:cxnSp>
        <p:nvCxnSpPr>
          <p:cNvPr id="10" name="Connecteur droit avec flèche 9">
            <a:extLst>
              <a:ext uri="{FF2B5EF4-FFF2-40B4-BE49-F238E27FC236}">
                <a16:creationId xmlns:a16="http://schemas.microsoft.com/office/drawing/2014/main" id="{43F9CCEF-75D9-41AA-8F12-41BFD6B94275}"/>
              </a:ext>
            </a:extLst>
          </p:cNvPr>
          <p:cNvCxnSpPr/>
          <p:nvPr/>
        </p:nvCxnSpPr>
        <p:spPr>
          <a:xfrm>
            <a:off x="3347864" y="4941168"/>
            <a:ext cx="0" cy="360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20455385-33B1-4A2D-814A-4724B294445C}"/>
              </a:ext>
            </a:extLst>
          </p:cNvPr>
          <p:cNvPicPr>
            <a:picLocks noChangeAspect="1"/>
          </p:cNvPicPr>
          <p:nvPr/>
        </p:nvPicPr>
        <p:blipFill>
          <a:blip r:embed="rId5"/>
          <a:stretch>
            <a:fillRect/>
          </a:stretch>
        </p:blipFill>
        <p:spPr>
          <a:xfrm>
            <a:off x="7300062" y="1769035"/>
            <a:ext cx="920225" cy="1371933"/>
          </a:xfrm>
          <a:prstGeom prst="rect">
            <a:avLst/>
          </a:prstGeom>
        </p:spPr>
      </p:pic>
      <p:cxnSp>
        <p:nvCxnSpPr>
          <p:cNvPr id="12" name="Connecteur droit avec flèche 11">
            <a:extLst>
              <a:ext uri="{FF2B5EF4-FFF2-40B4-BE49-F238E27FC236}">
                <a16:creationId xmlns:a16="http://schemas.microsoft.com/office/drawing/2014/main" id="{3797C74C-497D-4995-B3DF-1788951AF3AB}"/>
              </a:ext>
            </a:extLst>
          </p:cNvPr>
          <p:cNvCxnSpPr>
            <a:cxnSpLocks/>
          </p:cNvCxnSpPr>
          <p:nvPr/>
        </p:nvCxnSpPr>
        <p:spPr>
          <a:xfrm flipH="1" flipV="1">
            <a:off x="4601810" y="3272350"/>
            <a:ext cx="906294" cy="3006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F067F1F6-8BD4-4D49-9C84-96B7F1777A90}"/>
              </a:ext>
            </a:extLst>
          </p:cNvPr>
          <p:cNvCxnSpPr>
            <a:cxnSpLocks/>
          </p:cNvCxnSpPr>
          <p:nvPr/>
        </p:nvCxnSpPr>
        <p:spPr>
          <a:xfrm flipV="1">
            <a:off x="6804248" y="2837413"/>
            <a:ext cx="432048" cy="4349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A37B571-36D4-4D4B-88FA-3A49B02A2A84}"/>
              </a:ext>
            </a:extLst>
          </p:cNvPr>
          <p:cNvSpPr txBox="1"/>
          <p:nvPr/>
        </p:nvSpPr>
        <p:spPr>
          <a:xfrm>
            <a:off x="6780630" y="1928548"/>
            <a:ext cx="308248" cy="307777"/>
          </a:xfrm>
          <a:prstGeom prst="rect">
            <a:avLst/>
          </a:prstGeom>
          <a:noFill/>
        </p:spPr>
        <p:txBody>
          <a:bodyPr wrap="square" rtlCol="0">
            <a:spAutoFit/>
          </a:bodyPr>
          <a:lstStyle/>
          <a:p>
            <a:r>
              <a:rPr lang="fr-FR" sz="1400" dirty="0">
                <a:solidFill>
                  <a:srgbClr val="FF0000"/>
                </a:solidFill>
              </a:rPr>
              <a:t>1</a:t>
            </a:r>
          </a:p>
        </p:txBody>
      </p:sp>
      <p:sp>
        <p:nvSpPr>
          <p:cNvPr id="21" name="Ellipse 20">
            <a:extLst>
              <a:ext uri="{FF2B5EF4-FFF2-40B4-BE49-F238E27FC236}">
                <a16:creationId xmlns:a16="http://schemas.microsoft.com/office/drawing/2014/main" id="{06F773CF-4D2E-453B-904F-98BDA9CE44D6}"/>
              </a:ext>
            </a:extLst>
          </p:cNvPr>
          <p:cNvSpPr/>
          <p:nvPr/>
        </p:nvSpPr>
        <p:spPr>
          <a:xfrm>
            <a:off x="6770280" y="1928549"/>
            <a:ext cx="308248"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2" name="ZoneTexte 21">
            <a:extLst>
              <a:ext uri="{FF2B5EF4-FFF2-40B4-BE49-F238E27FC236}">
                <a16:creationId xmlns:a16="http://schemas.microsoft.com/office/drawing/2014/main" id="{313EE309-2613-4241-AAAC-C0ACA1045EEF}"/>
              </a:ext>
            </a:extLst>
          </p:cNvPr>
          <p:cNvSpPr txBox="1"/>
          <p:nvPr/>
        </p:nvSpPr>
        <p:spPr>
          <a:xfrm>
            <a:off x="4542069" y="2584851"/>
            <a:ext cx="308248" cy="307777"/>
          </a:xfrm>
          <a:prstGeom prst="rect">
            <a:avLst/>
          </a:prstGeom>
          <a:noFill/>
        </p:spPr>
        <p:txBody>
          <a:bodyPr wrap="square" rtlCol="0">
            <a:spAutoFit/>
          </a:bodyPr>
          <a:lstStyle/>
          <a:p>
            <a:r>
              <a:rPr lang="fr-FR" sz="1400" dirty="0">
                <a:solidFill>
                  <a:srgbClr val="FF0000"/>
                </a:solidFill>
              </a:rPr>
              <a:t>2</a:t>
            </a:r>
          </a:p>
        </p:txBody>
      </p:sp>
      <p:sp>
        <p:nvSpPr>
          <p:cNvPr id="23" name="Ellipse 22">
            <a:extLst>
              <a:ext uri="{FF2B5EF4-FFF2-40B4-BE49-F238E27FC236}">
                <a16:creationId xmlns:a16="http://schemas.microsoft.com/office/drawing/2014/main" id="{CBACEC70-E848-4222-82DA-12476B9B8B4E}"/>
              </a:ext>
            </a:extLst>
          </p:cNvPr>
          <p:cNvSpPr/>
          <p:nvPr/>
        </p:nvSpPr>
        <p:spPr>
          <a:xfrm>
            <a:off x="331102" y="5204784"/>
            <a:ext cx="308248"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4" name="Ellipse 23">
            <a:extLst>
              <a:ext uri="{FF2B5EF4-FFF2-40B4-BE49-F238E27FC236}">
                <a16:creationId xmlns:a16="http://schemas.microsoft.com/office/drawing/2014/main" id="{BE3328CC-0317-4F9E-968E-B58B7A589595}"/>
              </a:ext>
            </a:extLst>
          </p:cNvPr>
          <p:cNvSpPr/>
          <p:nvPr/>
        </p:nvSpPr>
        <p:spPr>
          <a:xfrm>
            <a:off x="4527756" y="2572858"/>
            <a:ext cx="308248" cy="30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5" name="ZoneTexte 24">
            <a:extLst>
              <a:ext uri="{FF2B5EF4-FFF2-40B4-BE49-F238E27FC236}">
                <a16:creationId xmlns:a16="http://schemas.microsoft.com/office/drawing/2014/main" id="{B39524FB-5691-419D-B13C-24690C75CC60}"/>
              </a:ext>
            </a:extLst>
          </p:cNvPr>
          <p:cNvSpPr txBox="1"/>
          <p:nvPr/>
        </p:nvSpPr>
        <p:spPr>
          <a:xfrm>
            <a:off x="345176" y="5209848"/>
            <a:ext cx="308248" cy="307777"/>
          </a:xfrm>
          <a:prstGeom prst="rect">
            <a:avLst/>
          </a:prstGeom>
          <a:noFill/>
        </p:spPr>
        <p:txBody>
          <a:bodyPr wrap="square" rtlCol="0">
            <a:spAutoFit/>
          </a:bodyPr>
          <a:lstStyle/>
          <a:p>
            <a:r>
              <a:rPr lang="fr-FR" sz="1400" dirty="0">
                <a:solidFill>
                  <a:srgbClr val="FF0000"/>
                </a:solidFill>
              </a:rPr>
              <a:t>3</a:t>
            </a:r>
          </a:p>
        </p:txBody>
      </p:sp>
      <p:sp>
        <p:nvSpPr>
          <p:cNvPr id="5" name="Espace réservé de la date 4"/>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4194784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90AEE8-B8A3-4F0C-AD80-52F28660ADB5}"/>
              </a:ext>
            </a:extLst>
          </p:cNvPr>
          <p:cNvPicPr>
            <a:picLocks noChangeAspect="1"/>
          </p:cNvPicPr>
          <p:nvPr/>
        </p:nvPicPr>
        <p:blipFill>
          <a:blip r:embed="rId3"/>
          <a:stretch>
            <a:fillRect/>
          </a:stretch>
        </p:blipFill>
        <p:spPr>
          <a:xfrm>
            <a:off x="155212" y="1559770"/>
            <a:ext cx="1448002" cy="2314898"/>
          </a:xfrm>
          <a:prstGeom prst="rect">
            <a:avLst/>
          </a:prstGeom>
        </p:spPr>
      </p:pic>
      <p:pic>
        <p:nvPicPr>
          <p:cNvPr id="4" name="Image 3">
            <a:extLst>
              <a:ext uri="{FF2B5EF4-FFF2-40B4-BE49-F238E27FC236}">
                <a16:creationId xmlns:a16="http://schemas.microsoft.com/office/drawing/2014/main" id="{1BB3AFE8-AF83-42A0-BFE4-49F8FC6377C2}"/>
              </a:ext>
            </a:extLst>
          </p:cNvPr>
          <p:cNvPicPr>
            <a:picLocks noChangeAspect="1"/>
          </p:cNvPicPr>
          <p:nvPr/>
        </p:nvPicPr>
        <p:blipFill>
          <a:blip r:embed="rId4"/>
          <a:stretch>
            <a:fillRect/>
          </a:stretch>
        </p:blipFill>
        <p:spPr>
          <a:xfrm>
            <a:off x="3970861" y="1268760"/>
            <a:ext cx="4849611" cy="2314899"/>
          </a:xfrm>
          <a:prstGeom prst="rect">
            <a:avLst/>
          </a:prstGeom>
        </p:spPr>
      </p:pic>
      <p:sp>
        <p:nvSpPr>
          <p:cNvPr id="5" name="Zone de texte 2">
            <a:extLst>
              <a:ext uri="{FF2B5EF4-FFF2-40B4-BE49-F238E27FC236}">
                <a16:creationId xmlns:a16="http://schemas.microsoft.com/office/drawing/2014/main" id="{66D4BEA4-88A8-4AFB-B086-AA54C64B4D39}"/>
              </a:ext>
            </a:extLst>
          </p:cNvPr>
          <p:cNvSpPr txBox="1">
            <a:spLocks noChangeArrowheads="1"/>
          </p:cNvSpPr>
          <p:nvPr/>
        </p:nvSpPr>
        <p:spPr bwMode="auto">
          <a:xfrm>
            <a:off x="1691680" y="1426396"/>
            <a:ext cx="2160240" cy="171457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rgbClr val="C45911"/>
                </a:solidFill>
                <a:latin typeface="Calibri" panose="020F0502020204030204" pitchFamily="34" charset="0"/>
                <a:ea typeface="Calibri" panose="020F0502020204030204" pitchFamily="34" charset="0"/>
                <a:cs typeface="Times New Roman" panose="02020603050405020304" pitchFamily="18" charset="0"/>
              </a:rPr>
              <a:t>Pour demander l’annulation d’une déclaration, cliquez sur « opérations » puis « demandes d’annulation de déclaration ».</a:t>
            </a:r>
            <a:br>
              <a:rPr lang="fr-FR" sz="1100" dirty="0">
                <a:solidFill>
                  <a:srgbClr val="C45911"/>
                </a:solidFill>
                <a:latin typeface="Calibri" panose="020F0502020204030204" pitchFamily="34" charset="0"/>
                <a:ea typeface="Calibri" panose="020F0502020204030204" pitchFamily="34" charset="0"/>
                <a:cs typeface="Times New Roman" panose="02020603050405020304" pitchFamily="18" charset="0"/>
              </a:rPr>
            </a:br>
            <a:r>
              <a:rPr lang="fr-FR" sz="1100" dirty="0">
                <a:solidFill>
                  <a:srgbClr val="C45911"/>
                </a:solidFill>
                <a:latin typeface="Calibri" panose="020F0502020204030204" pitchFamily="34" charset="0"/>
                <a:ea typeface="Calibri" panose="020F0502020204030204" pitchFamily="34" charset="0"/>
                <a:cs typeface="Times New Roman" panose="02020603050405020304" pitchFamily="18" charset="0"/>
              </a:rPr>
              <a:t>Vous accédez ensuite à un moteur de recherche, sélection d’un ou plusieurs critères puis rechercher (si vous connaissez le numéro d’opération à annuler saisissez-le) </a:t>
            </a:r>
          </a:p>
        </p:txBody>
      </p:sp>
      <p:cxnSp>
        <p:nvCxnSpPr>
          <p:cNvPr id="7" name="Connecteur droit avec flèche 6">
            <a:extLst>
              <a:ext uri="{FF2B5EF4-FFF2-40B4-BE49-F238E27FC236}">
                <a16:creationId xmlns:a16="http://schemas.microsoft.com/office/drawing/2014/main" id="{4B6FD861-1EE0-4C01-9B7E-50C42AE452F0}"/>
              </a:ext>
            </a:extLst>
          </p:cNvPr>
          <p:cNvCxnSpPr/>
          <p:nvPr/>
        </p:nvCxnSpPr>
        <p:spPr>
          <a:xfrm>
            <a:off x="3970861" y="2276872"/>
            <a:ext cx="745155"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E5CEF352-DD52-42BD-97BF-152AFD5333FD}"/>
              </a:ext>
            </a:extLst>
          </p:cNvPr>
          <p:cNvPicPr>
            <a:picLocks noChangeAspect="1"/>
          </p:cNvPicPr>
          <p:nvPr/>
        </p:nvPicPr>
        <p:blipFill>
          <a:blip r:embed="rId5"/>
          <a:stretch>
            <a:fillRect/>
          </a:stretch>
        </p:blipFill>
        <p:spPr>
          <a:xfrm>
            <a:off x="144016" y="3874668"/>
            <a:ext cx="8892480" cy="2263366"/>
          </a:xfrm>
          <a:prstGeom prst="rect">
            <a:avLst/>
          </a:prstGeom>
        </p:spPr>
      </p:pic>
      <p:cxnSp>
        <p:nvCxnSpPr>
          <p:cNvPr id="10" name="Connecteur droit avec flèche 9">
            <a:extLst>
              <a:ext uri="{FF2B5EF4-FFF2-40B4-BE49-F238E27FC236}">
                <a16:creationId xmlns:a16="http://schemas.microsoft.com/office/drawing/2014/main" id="{73F76893-12C0-4BF3-B35D-C23CD7AE53F0}"/>
              </a:ext>
            </a:extLst>
          </p:cNvPr>
          <p:cNvCxnSpPr>
            <a:cxnSpLocks/>
          </p:cNvCxnSpPr>
          <p:nvPr/>
        </p:nvCxnSpPr>
        <p:spPr>
          <a:xfrm flipH="1">
            <a:off x="5940152" y="3583659"/>
            <a:ext cx="1368152" cy="54636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Zone de texte 2">
            <a:extLst>
              <a:ext uri="{FF2B5EF4-FFF2-40B4-BE49-F238E27FC236}">
                <a16:creationId xmlns:a16="http://schemas.microsoft.com/office/drawing/2014/main" id="{22F14EA6-EF87-460F-929C-6E01446A984E}"/>
              </a:ext>
            </a:extLst>
          </p:cNvPr>
          <p:cNvSpPr txBox="1">
            <a:spLocks noChangeArrowheads="1"/>
          </p:cNvSpPr>
          <p:nvPr/>
        </p:nvSpPr>
        <p:spPr bwMode="auto">
          <a:xfrm>
            <a:off x="2555776" y="4869130"/>
            <a:ext cx="2160240" cy="6277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rgbClr val="C45911"/>
                </a:solidFill>
                <a:latin typeface="Calibri" panose="020F0502020204030204" pitchFamily="34" charset="0"/>
                <a:ea typeface="Calibri" panose="020F0502020204030204" pitchFamily="34" charset="0"/>
                <a:cs typeface="Times New Roman" panose="02020603050405020304" pitchFamily="18" charset="0"/>
              </a:rPr>
              <a:t>Sélectionnez le motif d’annulation puis cliquez sur annuler les déclarations</a:t>
            </a:r>
          </a:p>
        </p:txBody>
      </p:sp>
      <p:cxnSp>
        <p:nvCxnSpPr>
          <p:cNvPr id="12" name="Connecteur droit avec flèche 11">
            <a:extLst>
              <a:ext uri="{FF2B5EF4-FFF2-40B4-BE49-F238E27FC236}">
                <a16:creationId xmlns:a16="http://schemas.microsoft.com/office/drawing/2014/main" id="{E01589BF-BFAD-43E0-A539-45AE7221F2A2}"/>
              </a:ext>
            </a:extLst>
          </p:cNvPr>
          <p:cNvCxnSpPr>
            <a:cxnSpLocks/>
          </p:cNvCxnSpPr>
          <p:nvPr/>
        </p:nvCxnSpPr>
        <p:spPr>
          <a:xfrm flipV="1">
            <a:off x="4211960" y="4130023"/>
            <a:ext cx="0" cy="73910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8E716C73-CDE8-4717-AF00-C13094975E25}"/>
              </a:ext>
            </a:extLst>
          </p:cNvPr>
          <p:cNvPicPr>
            <a:picLocks noChangeAspect="1"/>
          </p:cNvPicPr>
          <p:nvPr/>
        </p:nvPicPr>
        <p:blipFill>
          <a:blip r:embed="rId6"/>
          <a:stretch>
            <a:fillRect/>
          </a:stretch>
        </p:blipFill>
        <p:spPr>
          <a:xfrm>
            <a:off x="368105" y="4631947"/>
            <a:ext cx="1971950" cy="2133898"/>
          </a:xfrm>
          <a:prstGeom prst="rect">
            <a:avLst/>
          </a:prstGeom>
        </p:spPr>
      </p:pic>
      <p:cxnSp>
        <p:nvCxnSpPr>
          <p:cNvPr id="15" name="Connecteur droit avec flèche 14">
            <a:extLst>
              <a:ext uri="{FF2B5EF4-FFF2-40B4-BE49-F238E27FC236}">
                <a16:creationId xmlns:a16="http://schemas.microsoft.com/office/drawing/2014/main" id="{406DC263-3D72-47C8-9194-463690F19293}"/>
              </a:ext>
            </a:extLst>
          </p:cNvPr>
          <p:cNvCxnSpPr>
            <a:cxnSpLocks/>
          </p:cNvCxnSpPr>
          <p:nvPr/>
        </p:nvCxnSpPr>
        <p:spPr>
          <a:xfrm flipH="1">
            <a:off x="2179251" y="5301208"/>
            <a:ext cx="376525"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E0FBAE9-4943-47B2-9E2B-FEE674287F19}"/>
              </a:ext>
            </a:extLst>
          </p:cNvPr>
          <p:cNvSpPr/>
          <p:nvPr/>
        </p:nvSpPr>
        <p:spPr>
          <a:xfrm>
            <a:off x="2059449" y="764704"/>
            <a:ext cx="4572000" cy="523220"/>
          </a:xfrm>
          <a:prstGeom prst="rect">
            <a:avLst/>
          </a:prstGeom>
        </p:spPr>
        <p:txBody>
          <a:bodyPr wrap="square">
            <a:spAutoFit/>
          </a:bodyPr>
          <a:lstStyle/>
          <a:p>
            <a:pPr algn="ctr"/>
            <a:r>
              <a:rPr lang="fr-FR" sz="2800" b="1" dirty="0">
                <a:solidFill>
                  <a:srgbClr val="232C58"/>
                </a:solidFill>
                <a:cs typeface="Arial" pitchFamily="34" charset="0"/>
              </a:rPr>
              <a:t>Annuler une déclaration</a:t>
            </a:r>
            <a:endParaRPr lang="fr-FR" sz="2800" dirty="0">
              <a:solidFill>
                <a:srgbClr val="232C58"/>
              </a:solidFill>
              <a:cs typeface="Arial" pitchFamily="34" charset="0"/>
            </a:endParaRPr>
          </a:p>
        </p:txBody>
      </p:sp>
      <p:sp>
        <p:nvSpPr>
          <p:cNvPr id="16" name="Zone de texte 2">
            <a:extLst>
              <a:ext uri="{FF2B5EF4-FFF2-40B4-BE49-F238E27FC236}">
                <a16:creationId xmlns:a16="http://schemas.microsoft.com/office/drawing/2014/main" id="{7A5079D5-0ECD-46C9-A035-ECA9D6DECCC3}"/>
              </a:ext>
            </a:extLst>
          </p:cNvPr>
          <p:cNvSpPr txBox="1">
            <a:spLocks noChangeArrowheads="1"/>
          </p:cNvSpPr>
          <p:nvPr/>
        </p:nvSpPr>
        <p:spPr bwMode="auto">
          <a:xfrm>
            <a:off x="1691680" y="3212976"/>
            <a:ext cx="2160240" cy="93871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r>
              <a:rPr lang="fr-FR" sz="1100" dirty="0"/>
              <a:t>Prévoir une nouvelle déclaration pour les motifs suivants :  </a:t>
            </a:r>
            <a:r>
              <a:rPr lang="fr-FR" sz="1100" u="sng" dirty="0"/>
              <a:t>la date a changé</a:t>
            </a:r>
            <a:r>
              <a:rPr lang="fr-FR" sz="1100" dirty="0"/>
              <a:t>, le </a:t>
            </a:r>
            <a:r>
              <a:rPr lang="fr-FR" sz="1100" u="sng" dirty="0"/>
              <a:t>grade ne convient pas</a:t>
            </a:r>
            <a:r>
              <a:rPr lang="fr-FR" sz="1100" dirty="0"/>
              <a:t>, </a:t>
            </a:r>
            <a:r>
              <a:rPr lang="fr-FR" sz="1100" u="sng" dirty="0"/>
              <a:t>le nombre d’heures ne convient pas</a:t>
            </a:r>
          </a:p>
        </p:txBody>
      </p:sp>
      <p:sp>
        <p:nvSpPr>
          <p:cNvPr id="6" name="Espace réservé de la date 5"/>
          <p:cNvSpPr>
            <a:spLocks noGrp="1"/>
          </p:cNvSpPr>
          <p:nvPr>
            <p:ph type="dt" sz="half" idx="2"/>
          </p:nvPr>
        </p:nvSpPr>
        <p:spPr>
          <a:xfrm>
            <a:off x="2340055" y="6468507"/>
            <a:ext cx="2743200" cy="365125"/>
          </a:xfrm>
        </p:spPr>
        <p:txBody>
          <a:bodyPr/>
          <a:lstStyle/>
          <a:p>
            <a:r>
              <a:rPr lang="fr-FR" sz="8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4204526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0F28024-786D-41C4-9EAA-8C57BAE05FA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86793" y="1484784"/>
            <a:ext cx="4870226" cy="5040560"/>
          </a:xfrm>
          <a:prstGeom prst="rect">
            <a:avLst/>
          </a:prstGeom>
        </p:spPr>
      </p:pic>
      <p:sp>
        <p:nvSpPr>
          <p:cNvPr id="4" name="Zone de texte 2">
            <a:extLst>
              <a:ext uri="{FF2B5EF4-FFF2-40B4-BE49-F238E27FC236}">
                <a16:creationId xmlns:a16="http://schemas.microsoft.com/office/drawing/2014/main" id="{B636EE14-6B0D-4FC5-A108-66B62A43C545}"/>
              </a:ext>
            </a:extLst>
          </p:cNvPr>
          <p:cNvSpPr txBox="1">
            <a:spLocks noChangeArrowheads="1"/>
          </p:cNvSpPr>
          <p:nvPr/>
        </p:nvSpPr>
        <p:spPr bwMode="auto">
          <a:xfrm>
            <a:off x="4384399" y="3933056"/>
            <a:ext cx="4572000" cy="22401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Pour saisir la décision de recrutement, opération « Saisir la décision de recrutement », puis en attente de saisie, ou / et par date ou / et par numéro</a:t>
            </a:r>
          </a:p>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Renseignez précisément tous les champs obligatoires marqués d’une </a:t>
            </a:r>
            <a:r>
              <a:rPr lang="fr-FR" dirty="0">
                <a:solidFill>
                  <a:schemeClr val="tx2"/>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Le champ Mode de recrutement n’est accessible qu’après avoir saisi la date d’embauche, il est « chaîné » avec le grade de la nomination</a:t>
            </a:r>
          </a:p>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Concernant les emplois non permanents, cliquez sur opérations « clôturer les opérations temporaires »</a:t>
            </a:r>
          </a:p>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Remarque : Il est toujours possi</a:t>
            </a: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ble de corriger une décision de recrutement en rappelant l’opération</a:t>
            </a:r>
            <a:endPar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5893C0D1-F1EB-4434-B77D-145AD61F4E93}"/>
              </a:ext>
            </a:extLst>
          </p:cNvPr>
          <p:cNvPicPr>
            <a:picLocks noChangeAspect="1"/>
          </p:cNvPicPr>
          <p:nvPr/>
        </p:nvPicPr>
        <p:blipFill>
          <a:blip r:embed="rId4"/>
          <a:stretch>
            <a:fillRect/>
          </a:stretch>
        </p:blipFill>
        <p:spPr>
          <a:xfrm>
            <a:off x="5312524" y="1533898"/>
            <a:ext cx="1419423" cy="1752845"/>
          </a:xfrm>
          <a:prstGeom prst="rect">
            <a:avLst/>
          </a:prstGeom>
        </p:spPr>
      </p:pic>
      <p:pic>
        <p:nvPicPr>
          <p:cNvPr id="6" name="Image 5">
            <a:extLst>
              <a:ext uri="{FF2B5EF4-FFF2-40B4-BE49-F238E27FC236}">
                <a16:creationId xmlns:a16="http://schemas.microsoft.com/office/drawing/2014/main" id="{6C39DE1F-39F2-4212-8B94-02AC2A7B92DD}"/>
              </a:ext>
            </a:extLst>
          </p:cNvPr>
          <p:cNvPicPr>
            <a:picLocks noChangeAspect="1"/>
          </p:cNvPicPr>
          <p:nvPr/>
        </p:nvPicPr>
        <p:blipFill>
          <a:blip r:embed="rId5"/>
          <a:stretch>
            <a:fillRect/>
          </a:stretch>
        </p:blipFill>
        <p:spPr>
          <a:xfrm>
            <a:off x="6175030" y="5448415"/>
            <a:ext cx="495369" cy="257211"/>
          </a:xfrm>
          <a:prstGeom prst="rect">
            <a:avLst/>
          </a:prstGeom>
        </p:spPr>
      </p:pic>
      <p:sp>
        <p:nvSpPr>
          <p:cNvPr id="7" name="Rectangle 6">
            <a:extLst>
              <a:ext uri="{FF2B5EF4-FFF2-40B4-BE49-F238E27FC236}">
                <a16:creationId xmlns:a16="http://schemas.microsoft.com/office/drawing/2014/main" id="{467DAB50-5F02-4219-8CD9-1732FEF1DD08}"/>
              </a:ext>
            </a:extLst>
          </p:cNvPr>
          <p:cNvSpPr/>
          <p:nvPr/>
        </p:nvSpPr>
        <p:spPr>
          <a:xfrm>
            <a:off x="1187624" y="868650"/>
            <a:ext cx="6696744" cy="523220"/>
          </a:xfrm>
          <a:prstGeom prst="rect">
            <a:avLst/>
          </a:prstGeom>
        </p:spPr>
        <p:txBody>
          <a:bodyPr wrap="square">
            <a:spAutoFit/>
          </a:bodyPr>
          <a:lstStyle/>
          <a:p>
            <a:pPr algn="ctr"/>
            <a:r>
              <a:rPr lang="fr-FR" sz="2800" b="1" dirty="0">
                <a:solidFill>
                  <a:srgbClr val="232C58"/>
                </a:solidFill>
                <a:latin typeface="+mj-lt"/>
                <a:cs typeface="Arial" pitchFamily="34" charset="0"/>
              </a:rPr>
              <a:t>Saisir une décision de recrutement</a:t>
            </a:r>
            <a:endParaRPr lang="fr-FR" sz="2800" dirty="0">
              <a:solidFill>
                <a:srgbClr val="232C58"/>
              </a:solidFill>
              <a:latin typeface="+mj-lt"/>
              <a:cs typeface="Arial" pitchFamily="34" charset="0"/>
            </a:endParaRPr>
          </a:p>
        </p:txBody>
      </p:sp>
      <p:sp>
        <p:nvSpPr>
          <p:cNvPr id="8" name="Espace réservé de la date 7"/>
          <p:cNvSpPr>
            <a:spLocks noGrp="1"/>
          </p:cNvSpPr>
          <p:nvPr>
            <p:ph type="dt" sz="half" idx="2"/>
          </p:nvPr>
        </p:nvSpPr>
        <p:spPr>
          <a:xfrm>
            <a:off x="611560" y="6435695"/>
            <a:ext cx="2743200" cy="365125"/>
          </a:xfrm>
        </p:spPr>
        <p:txBody>
          <a:bodyPr/>
          <a:lstStyle/>
          <a:p>
            <a:r>
              <a:rPr lang="fr-FR" sz="8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415137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6402140-5252-4FC4-5434-D8A00F771294}"/>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AD227CA-0B0D-FF13-82E3-632E74D25740}"/>
              </a:ext>
            </a:extLst>
          </p:cNvPr>
          <p:cNvSpPr>
            <a:spLocks noGrp="1"/>
          </p:cNvSpPr>
          <p:nvPr>
            <p:ph type="body" sz="quarter" idx="10"/>
          </p:nvPr>
        </p:nvSpPr>
        <p:spPr/>
        <p:txBody>
          <a:bodyPr/>
          <a:lstStyle/>
          <a:p>
            <a:endParaRPr lang="fr-FR"/>
          </a:p>
        </p:txBody>
      </p:sp>
      <p:sp>
        <p:nvSpPr>
          <p:cNvPr id="5" name="Titre 4">
            <a:extLst>
              <a:ext uri="{FF2B5EF4-FFF2-40B4-BE49-F238E27FC236}">
                <a16:creationId xmlns:a16="http://schemas.microsoft.com/office/drawing/2014/main" id="{19EF8D81-7EEA-7217-1FB5-28F0A8D548A2}"/>
              </a:ext>
            </a:extLst>
          </p:cNvPr>
          <p:cNvSpPr txBox="1">
            <a:spLocks noGrp="1"/>
          </p:cNvSpPr>
          <p:nvPr>
            <p:ph type="ctrTitle"/>
          </p:nvPr>
        </p:nvSpPr>
        <p:spPr>
          <a:xfrm>
            <a:off x="1752600" y="3011595"/>
            <a:ext cx="6858000" cy="757130"/>
          </a:xfrm>
          <a:prstGeom prst="rect">
            <a:avLst/>
          </a:prstGeom>
          <a:noFill/>
        </p:spPr>
        <p:txBody>
          <a:bodyPr wrap="square" rtlCol="0">
            <a:spAutoFit/>
          </a:bodyPr>
          <a:lstStyle/>
          <a:p>
            <a:r>
              <a:rPr lang="fr-FR" sz="4800" b="1" dirty="0">
                <a:solidFill>
                  <a:srgbClr val="232C58"/>
                </a:solidFill>
              </a:rPr>
              <a:t>I - L’Essentiel</a:t>
            </a:r>
          </a:p>
        </p:txBody>
      </p:sp>
    </p:spTree>
    <p:extLst>
      <p:ext uri="{BB962C8B-B14F-4D97-AF65-F5344CB8AC3E}">
        <p14:creationId xmlns:p14="http://schemas.microsoft.com/office/powerpoint/2010/main" val="2092791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 de texte 2">
            <a:extLst>
              <a:ext uri="{FF2B5EF4-FFF2-40B4-BE49-F238E27FC236}">
                <a16:creationId xmlns:a16="http://schemas.microsoft.com/office/drawing/2014/main" id="{2599296E-FBF2-439F-884C-4559806A2860}"/>
              </a:ext>
            </a:extLst>
          </p:cNvPr>
          <p:cNvSpPr txBox="1">
            <a:spLocks noChangeArrowheads="1"/>
          </p:cNvSpPr>
          <p:nvPr/>
        </p:nvSpPr>
        <p:spPr bwMode="auto">
          <a:xfrm>
            <a:off x="5436097" y="4985402"/>
            <a:ext cx="3160767" cy="816890"/>
          </a:xfrm>
          <a:prstGeom prst="rect">
            <a:avLst/>
          </a:prstGeom>
          <a:no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Pour effectuer une recherche de candidatures, cliquez sur Candidats puis Rechercher un candidat. Vous accédez alors à un moteur de recherche multicritères, pour terminer cliquez sur </a:t>
            </a:r>
            <a:endPar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EBADE6FF-02B2-40E6-91A3-BC4A03573E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16472" y="1624199"/>
            <a:ext cx="3512478" cy="4670508"/>
          </a:xfrm>
          <a:prstGeom prst="rect">
            <a:avLst/>
          </a:prstGeom>
        </p:spPr>
      </p:pic>
      <p:cxnSp>
        <p:nvCxnSpPr>
          <p:cNvPr id="6" name="Connecteur : en angle 5">
            <a:extLst>
              <a:ext uri="{FF2B5EF4-FFF2-40B4-BE49-F238E27FC236}">
                <a16:creationId xmlns:a16="http://schemas.microsoft.com/office/drawing/2014/main" id="{A0C3267C-D3D6-4133-8EE4-8EAC04BF00D3}"/>
              </a:ext>
            </a:extLst>
          </p:cNvPr>
          <p:cNvCxnSpPr>
            <a:cxnSpLocks/>
          </p:cNvCxnSpPr>
          <p:nvPr/>
        </p:nvCxnSpPr>
        <p:spPr>
          <a:xfrm rot="10800000" flipV="1">
            <a:off x="4239300" y="5482936"/>
            <a:ext cx="1196797" cy="700718"/>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BDF03A65-2B91-450B-894B-3C1CB99970C7}"/>
              </a:ext>
            </a:extLst>
          </p:cNvPr>
          <p:cNvPicPr>
            <a:picLocks noChangeAspect="1"/>
          </p:cNvPicPr>
          <p:nvPr/>
        </p:nvPicPr>
        <p:blipFill>
          <a:blip r:embed="rId4"/>
          <a:stretch>
            <a:fillRect/>
          </a:stretch>
        </p:blipFill>
        <p:spPr>
          <a:xfrm>
            <a:off x="7754223" y="5554043"/>
            <a:ext cx="590632" cy="228632"/>
          </a:xfrm>
          <a:prstGeom prst="rect">
            <a:avLst/>
          </a:prstGeom>
        </p:spPr>
      </p:pic>
      <p:sp>
        <p:nvSpPr>
          <p:cNvPr id="8" name="Zone de texte 2">
            <a:extLst>
              <a:ext uri="{FF2B5EF4-FFF2-40B4-BE49-F238E27FC236}">
                <a16:creationId xmlns:a16="http://schemas.microsoft.com/office/drawing/2014/main" id="{C0868760-29B8-45CA-AB22-D2F653FF4EB2}"/>
              </a:ext>
            </a:extLst>
          </p:cNvPr>
          <p:cNvSpPr txBox="1">
            <a:spLocks noChangeArrowheads="1"/>
          </p:cNvSpPr>
          <p:nvPr/>
        </p:nvSpPr>
        <p:spPr bwMode="auto">
          <a:xfrm>
            <a:off x="5934453" y="3062171"/>
            <a:ext cx="2410402" cy="1092607"/>
          </a:xfrm>
          <a:prstGeom prst="rect">
            <a:avLst/>
          </a:prstGeom>
          <a:solidFill>
            <a:srgbClr val="F49517"/>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ATTENTION : </a:t>
            </a: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évitez une recherche avec trop de critères, il est conseillé d’utiliser maximum 4 ou 5 critères</a:t>
            </a:r>
          </a:p>
          <a:p>
            <a:pPr>
              <a:lnSpc>
                <a:spcPct val="107000"/>
              </a:lnSpc>
              <a:spcAft>
                <a:spcPts val="800"/>
              </a:spcAft>
            </a:pPr>
            <a:r>
              <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Exemple</a:t>
            </a: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 : filière, région, département, famille de métier</a:t>
            </a:r>
            <a:endParaRPr lang="fr-FR" sz="1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416F034-CB05-4F15-8DDA-A9BB301A0876}"/>
              </a:ext>
            </a:extLst>
          </p:cNvPr>
          <p:cNvSpPr/>
          <p:nvPr/>
        </p:nvSpPr>
        <p:spPr>
          <a:xfrm>
            <a:off x="875647" y="764704"/>
            <a:ext cx="7173892" cy="523220"/>
          </a:xfrm>
          <a:prstGeom prst="rect">
            <a:avLst/>
          </a:prstGeom>
        </p:spPr>
        <p:txBody>
          <a:bodyPr wrap="square">
            <a:spAutoFit/>
          </a:bodyPr>
          <a:lstStyle/>
          <a:p>
            <a:pPr algn="ctr"/>
            <a:r>
              <a:rPr lang="fr-FR" sz="2800" b="1" dirty="0">
                <a:solidFill>
                  <a:srgbClr val="232C58"/>
                </a:solidFill>
                <a:cs typeface="Arial" pitchFamily="34" charset="0"/>
              </a:rPr>
              <a:t>Rechercher des candidatures</a:t>
            </a:r>
            <a:endParaRPr lang="fr-FR" sz="2800" dirty="0">
              <a:solidFill>
                <a:srgbClr val="232C58"/>
              </a:solidFill>
              <a:cs typeface="Arial" pitchFamily="34" charset="0"/>
            </a:endParaRPr>
          </a:p>
        </p:txBody>
      </p:sp>
      <p:pic>
        <p:nvPicPr>
          <p:cNvPr id="5" name="Image 4">
            <a:extLst>
              <a:ext uri="{FF2B5EF4-FFF2-40B4-BE49-F238E27FC236}">
                <a16:creationId xmlns:a16="http://schemas.microsoft.com/office/drawing/2014/main" id="{18E50661-6E99-45AD-9EC1-7D83ECB5C2BF}"/>
              </a:ext>
            </a:extLst>
          </p:cNvPr>
          <p:cNvPicPr>
            <a:picLocks noChangeAspect="1"/>
          </p:cNvPicPr>
          <p:nvPr/>
        </p:nvPicPr>
        <p:blipFill>
          <a:blip r:embed="rId5"/>
          <a:stretch>
            <a:fillRect/>
          </a:stretch>
        </p:blipFill>
        <p:spPr>
          <a:xfrm>
            <a:off x="232620" y="1384817"/>
            <a:ext cx="1286054" cy="1162212"/>
          </a:xfrm>
          <a:prstGeom prst="rect">
            <a:avLst/>
          </a:prstGeom>
        </p:spPr>
      </p:pic>
      <p:sp>
        <p:nvSpPr>
          <p:cNvPr id="10" name="Espace réservé de la date 9"/>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3252746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8A1F837-E952-4253-90D6-CFF4D5CB0F4F}"/>
              </a:ext>
            </a:extLst>
          </p:cNvPr>
          <p:cNvPicPr>
            <a:picLocks noChangeAspect="1"/>
          </p:cNvPicPr>
          <p:nvPr/>
        </p:nvPicPr>
        <p:blipFill>
          <a:blip r:embed="rId2"/>
          <a:stretch>
            <a:fillRect/>
          </a:stretch>
        </p:blipFill>
        <p:spPr>
          <a:xfrm>
            <a:off x="683568" y="1131844"/>
            <a:ext cx="1333686" cy="1143160"/>
          </a:xfrm>
          <a:prstGeom prst="rect">
            <a:avLst/>
          </a:prstGeom>
        </p:spPr>
      </p:pic>
      <p:pic>
        <p:nvPicPr>
          <p:cNvPr id="3" name="Image 2">
            <a:extLst>
              <a:ext uri="{FF2B5EF4-FFF2-40B4-BE49-F238E27FC236}">
                <a16:creationId xmlns:a16="http://schemas.microsoft.com/office/drawing/2014/main" id="{39EA9E34-07E2-4EF8-B098-A686C09E4C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75050" y="2440201"/>
            <a:ext cx="4464495" cy="1977598"/>
          </a:xfrm>
          <a:prstGeom prst="rect">
            <a:avLst/>
          </a:prstGeom>
        </p:spPr>
      </p:pic>
      <p:sp>
        <p:nvSpPr>
          <p:cNvPr id="5" name="Zone de texte 2">
            <a:extLst>
              <a:ext uri="{FF2B5EF4-FFF2-40B4-BE49-F238E27FC236}">
                <a16:creationId xmlns:a16="http://schemas.microsoft.com/office/drawing/2014/main" id="{E6D366F7-EB11-42C1-A74D-7B6DCA5E178A}"/>
              </a:ext>
            </a:extLst>
          </p:cNvPr>
          <p:cNvSpPr txBox="1">
            <a:spLocks noChangeArrowheads="1"/>
          </p:cNvSpPr>
          <p:nvPr/>
        </p:nvSpPr>
        <p:spPr bwMode="auto">
          <a:xfrm>
            <a:off x="5656665" y="2348880"/>
            <a:ext cx="2410402" cy="199830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Si vous avez accepté les candidatures en ligne (case cochée dans l’offre = « j’accepte les candidatures en ligne »), sélectionnez « Candidats » puis « Gestion des candidatures » pour les consulter</a:t>
            </a:r>
          </a:p>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Vous avez ensuite accès à un moteur de recherche. Cliquez sur Rechercher, pour la consultation du candidat, cliquez sur le numéro d’offre</a:t>
            </a:r>
          </a:p>
        </p:txBody>
      </p:sp>
      <p:sp>
        <p:nvSpPr>
          <p:cNvPr id="7" name="Rectangle 6">
            <a:extLst>
              <a:ext uri="{FF2B5EF4-FFF2-40B4-BE49-F238E27FC236}">
                <a16:creationId xmlns:a16="http://schemas.microsoft.com/office/drawing/2014/main" id="{7773E012-8F43-416D-9630-F81B5C596BA7}"/>
              </a:ext>
            </a:extLst>
          </p:cNvPr>
          <p:cNvSpPr/>
          <p:nvPr/>
        </p:nvSpPr>
        <p:spPr>
          <a:xfrm>
            <a:off x="1259632" y="731181"/>
            <a:ext cx="6336704" cy="523220"/>
          </a:xfrm>
          <a:prstGeom prst="rect">
            <a:avLst/>
          </a:prstGeom>
        </p:spPr>
        <p:txBody>
          <a:bodyPr wrap="square">
            <a:spAutoFit/>
          </a:bodyPr>
          <a:lstStyle/>
          <a:p>
            <a:pPr algn="ctr"/>
            <a:r>
              <a:rPr lang="fr-FR" sz="2800" b="1" dirty="0">
                <a:solidFill>
                  <a:srgbClr val="232C58"/>
                </a:solidFill>
                <a:cs typeface="Arial" pitchFamily="34" charset="0"/>
              </a:rPr>
              <a:t>Gérer les candidatures en ligne</a:t>
            </a:r>
            <a:endParaRPr lang="fr-FR" sz="2800" dirty="0">
              <a:solidFill>
                <a:srgbClr val="232C58"/>
              </a:solidFill>
              <a:cs typeface="Arial" pitchFamily="34" charset="0"/>
            </a:endParaRPr>
          </a:p>
        </p:txBody>
      </p:sp>
      <p:pic>
        <p:nvPicPr>
          <p:cNvPr id="11" name="Image 10">
            <a:extLst>
              <a:ext uri="{FF2B5EF4-FFF2-40B4-BE49-F238E27FC236}">
                <a16:creationId xmlns:a16="http://schemas.microsoft.com/office/drawing/2014/main" id="{3555335F-2C17-49DB-B949-82194DA69EDA}"/>
              </a:ext>
            </a:extLst>
          </p:cNvPr>
          <p:cNvPicPr>
            <a:picLocks noChangeAspect="1"/>
          </p:cNvPicPr>
          <p:nvPr/>
        </p:nvPicPr>
        <p:blipFill>
          <a:blip r:embed="rId5"/>
          <a:stretch>
            <a:fillRect/>
          </a:stretch>
        </p:blipFill>
        <p:spPr>
          <a:xfrm>
            <a:off x="395536" y="4543139"/>
            <a:ext cx="7439025" cy="1485900"/>
          </a:xfrm>
          <a:prstGeom prst="rect">
            <a:avLst/>
          </a:prstGeom>
        </p:spPr>
      </p:pic>
      <p:sp>
        <p:nvSpPr>
          <p:cNvPr id="6" name="Espace réservé de la date 5"/>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4235171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941078-0A8A-4124-84EA-255D593880A8}"/>
              </a:ext>
            </a:extLst>
          </p:cNvPr>
          <p:cNvSpPr/>
          <p:nvPr/>
        </p:nvSpPr>
        <p:spPr>
          <a:xfrm>
            <a:off x="1157945" y="764704"/>
            <a:ext cx="6710269" cy="523220"/>
          </a:xfrm>
          <a:prstGeom prst="rect">
            <a:avLst/>
          </a:prstGeom>
        </p:spPr>
        <p:txBody>
          <a:bodyPr wrap="square">
            <a:spAutoFit/>
          </a:bodyPr>
          <a:lstStyle/>
          <a:p>
            <a:pPr algn="ctr"/>
            <a:r>
              <a:rPr lang="fr-FR" sz="2800" b="1" dirty="0">
                <a:solidFill>
                  <a:srgbClr val="232C58"/>
                </a:solidFill>
                <a:cs typeface="Arial" pitchFamily="34" charset="0"/>
              </a:rPr>
              <a:t>Extraire des données</a:t>
            </a:r>
            <a:endParaRPr lang="fr-FR" sz="2800" dirty="0">
              <a:solidFill>
                <a:srgbClr val="232C58"/>
              </a:solidFill>
              <a:cs typeface="Arial" pitchFamily="34" charset="0"/>
            </a:endParaRPr>
          </a:p>
        </p:txBody>
      </p:sp>
      <p:pic>
        <p:nvPicPr>
          <p:cNvPr id="3" name="Image 2">
            <a:extLst>
              <a:ext uri="{FF2B5EF4-FFF2-40B4-BE49-F238E27FC236}">
                <a16:creationId xmlns:a16="http://schemas.microsoft.com/office/drawing/2014/main" id="{1656C9D7-758F-4BF5-8D4B-706C76ECC3EF}"/>
              </a:ext>
            </a:extLst>
          </p:cNvPr>
          <p:cNvPicPr>
            <a:picLocks noChangeAspect="1"/>
          </p:cNvPicPr>
          <p:nvPr/>
        </p:nvPicPr>
        <p:blipFill>
          <a:blip r:embed="rId2"/>
          <a:stretch>
            <a:fillRect/>
          </a:stretch>
        </p:blipFill>
        <p:spPr>
          <a:xfrm>
            <a:off x="275405" y="1246193"/>
            <a:ext cx="1214608" cy="1407269"/>
          </a:xfrm>
          <a:prstGeom prst="rect">
            <a:avLst/>
          </a:prstGeom>
        </p:spPr>
      </p:pic>
      <p:pic>
        <p:nvPicPr>
          <p:cNvPr id="5" name="Image 4">
            <a:extLst>
              <a:ext uri="{FF2B5EF4-FFF2-40B4-BE49-F238E27FC236}">
                <a16:creationId xmlns:a16="http://schemas.microsoft.com/office/drawing/2014/main" id="{E50939D3-CAA0-4924-B8EE-F2AB3240D9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610641" y="1623852"/>
            <a:ext cx="5049591" cy="4614579"/>
          </a:xfrm>
          <a:prstGeom prst="rect">
            <a:avLst/>
          </a:prstGeom>
        </p:spPr>
      </p:pic>
      <p:sp>
        <p:nvSpPr>
          <p:cNvPr id="4" name="Zone de texte 2">
            <a:extLst>
              <a:ext uri="{FF2B5EF4-FFF2-40B4-BE49-F238E27FC236}">
                <a16:creationId xmlns:a16="http://schemas.microsoft.com/office/drawing/2014/main" id="{B9E0AD58-ACE4-444D-9DF6-29A31DB5FF1A}"/>
              </a:ext>
            </a:extLst>
          </p:cNvPr>
          <p:cNvSpPr txBox="1">
            <a:spLocks noChangeArrowheads="1"/>
          </p:cNvSpPr>
          <p:nvPr/>
        </p:nvSpPr>
        <p:spPr bwMode="auto">
          <a:xfrm>
            <a:off x="6686015" y="1623852"/>
            <a:ext cx="2410402" cy="8168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Vous avez la possibilité d’extraire toutes les opérations saisies sur le site Emploi Territorial selon différents critères au format Excel</a:t>
            </a:r>
          </a:p>
        </p:txBody>
      </p:sp>
      <p:pic>
        <p:nvPicPr>
          <p:cNvPr id="6" name="Image 5">
            <a:extLst>
              <a:ext uri="{FF2B5EF4-FFF2-40B4-BE49-F238E27FC236}">
                <a16:creationId xmlns:a16="http://schemas.microsoft.com/office/drawing/2014/main" id="{2179F505-BFD8-4062-B969-3F05545CE92B}"/>
              </a:ext>
            </a:extLst>
          </p:cNvPr>
          <p:cNvPicPr>
            <a:picLocks noChangeAspect="1"/>
          </p:cNvPicPr>
          <p:nvPr/>
        </p:nvPicPr>
        <p:blipFill rotWithShape="1">
          <a:blip r:embed="rId5"/>
          <a:srcRect t="13432"/>
          <a:stretch/>
        </p:blipFill>
        <p:spPr>
          <a:xfrm>
            <a:off x="6407696" y="2780928"/>
            <a:ext cx="1578994" cy="1455310"/>
          </a:xfrm>
          <a:prstGeom prst="rect">
            <a:avLst/>
          </a:prstGeom>
        </p:spPr>
      </p:pic>
      <p:cxnSp>
        <p:nvCxnSpPr>
          <p:cNvPr id="8" name="Connecteur droit avec flèche 7">
            <a:extLst>
              <a:ext uri="{FF2B5EF4-FFF2-40B4-BE49-F238E27FC236}">
                <a16:creationId xmlns:a16="http://schemas.microsoft.com/office/drawing/2014/main" id="{82321928-8113-4605-A95B-C8E44E5801F7}"/>
              </a:ext>
            </a:extLst>
          </p:cNvPr>
          <p:cNvCxnSpPr/>
          <p:nvPr/>
        </p:nvCxnSpPr>
        <p:spPr>
          <a:xfrm flipH="1">
            <a:off x="5868144" y="3158331"/>
            <a:ext cx="432048"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E5C86751-0CB3-4F28-BCC9-7260C54C4AFE}"/>
              </a:ext>
            </a:extLst>
          </p:cNvPr>
          <p:cNvPicPr>
            <a:picLocks noChangeAspect="1"/>
          </p:cNvPicPr>
          <p:nvPr/>
        </p:nvPicPr>
        <p:blipFill>
          <a:blip r:embed="rId6"/>
          <a:stretch>
            <a:fillRect/>
          </a:stretch>
        </p:blipFill>
        <p:spPr>
          <a:xfrm>
            <a:off x="439968" y="3686192"/>
            <a:ext cx="1283642" cy="1313775"/>
          </a:xfrm>
          <a:prstGeom prst="rect">
            <a:avLst/>
          </a:prstGeom>
        </p:spPr>
      </p:pic>
      <p:pic>
        <p:nvPicPr>
          <p:cNvPr id="10" name="Image 9">
            <a:extLst>
              <a:ext uri="{FF2B5EF4-FFF2-40B4-BE49-F238E27FC236}">
                <a16:creationId xmlns:a16="http://schemas.microsoft.com/office/drawing/2014/main" id="{1673622B-58E1-4682-96A5-BC1B50E8F3AA}"/>
              </a:ext>
            </a:extLst>
          </p:cNvPr>
          <p:cNvPicPr>
            <a:picLocks noChangeAspect="1"/>
          </p:cNvPicPr>
          <p:nvPr/>
        </p:nvPicPr>
        <p:blipFill>
          <a:blip r:embed="rId7"/>
          <a:stretch>
            <a:fillRect/>
          </a:stretch>
        </p:blipFill>
        <p:spPr>
          <a:xfrm>
            <a:off x="422489" y="3167129"/>
            <a:ext cx="1470913" cy="515398"/>
          </a:xfrm>
          <a:prstGeom prst="rect">
            <a:avLst/>
          </a:prstGeom>
        </p:spPr>
      </p:pic>
      <p:cxnSp>
        <p:nvCxnSpPr>
          <p:cNvPr id="12" name="Connecteur droit avec flèche 11">
            <a:extLst>
              <a:ext uri="{FF2B5EF4-FFF2-40B4-BE49-F238E27FC236}">
                <a16:creationId xmlns:a16="http://schemas.microsoft.com/office/drawing/2014/main" id="{380EF6E0-4FCF-4AB6-AD69-2AF6D6E0E3D7}"/>
              </a:ext>
            </a:extLst>
          </p:cNvPr>
          <p:cNvCxnSpPr>
            <a:cxnSpLocks/>
          </p:cNvCxnSpPr>
          <p:nvPr/>
        </p:nvCxnSpPr>
        <p:spPr>
          <a:xfrm>
            <a:off x="1835696" y="3769772"/>
            <a:ext cx="102438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Zone de texte 2">
            <a:extLst>
              <a:ext uri="{FF2B5EF4-FFF2-40B4-BE49-F238E27FC236}">
                <a16:creationId xmlns:a16="http://schemas.microsoft.com/office/drawing/2014/main" id="{4FA57D24-766F-43C7-AB00-DCB20FB3F890}"/>
              </a:ext>
            </a:extLst>
          </p:cNvPr>
          <p:cNvSpPr txBox="1">
            <a:spLocks noChangeArrowheads="1"/>
          </p:cNvSpPr>
          <p:nvPr/>
        </p:nvSpPr>
        <p:spPr bwMode="auto">
          <a:xfrm>
            <a:off x="6737804" y="5157192"/>
            <a:ext cx="2260822" cy="80887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Cliquez sur la double flèche        si vous souhaitez tout exporter ou sur la flèche simple pour sélectionner le ou les éléments</a:t>
            </a:r>
          </a:p>
        </p:txBody>
      </p:sp>
      <p:pic>
        <p:nvPicPr>
          <p:cNvPr id="14" name="Image 13">
            <a:extLst>
              <a:ext uri="{FF2B5EF4-FFF2-40B4-BE49-F238E27FC236}">
                <a16:creationId xmlns:a16="http://schemas.microsoft.com/office/drawing/2014/main" id="{7205B460-F8E5-4C24-96B8-4AAFFD44D06D}"/>
              </a:ext>
            </a:extLst>
          </p:cNvPr>
          <p:cNvPicPr>
            <a:picLocks noChangeAspect="1"/>
          </p:cNvPicPr>
          <p:nvPr/>
        </p:nvPicPr>
        <p:blipFill>
          <a:blip r:embed="rId8"/>
          <a:stretch>
            <a:fillRect/>
          </a:stretch>
        </p:blipFill>
        <p:spPr>
          <a:xfrm>
            <a:off x="8388424" y="5229200"/>
            <a:ext cx="219106" cy="152421"/>
          </a:xfrm>
          <a:prstGeom prst="rect">
            <a:avLst/>
          </a:prstGeom>
        </p:spPr>
      </p:pic>
      <p:sp>
        <p:nvSpPr>
          <p:cNvPr id="11" name="Espace réservé de la date 10"/>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1892886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D385B0-8A89-4D5A-826A-AFA4321271C4}"/>
              </a:ext>
            </a:extLst>
          </p:cNvPr>
          <p:cNvSpPr/>
          <p:nvPr/>
        </p:nvSpPr>
        <p:spPr>
          <a:xfrm>
            <a:off x="283698" y="951530"/>
            <a:ext cx="8686379" cy="523220"/>
          </a:xfrm>
          <a:prstGeom prst="rect">
            <a:avLst/>
          </a:prstGeom>
        </p:spPr>
        <p:txBody>
          <a:bodyPr wrap="square">
            <a:spAutoFit/>
          </a:bodyPr>
          <a:lstStyle/>
          <a:p>
            <a:pPr algn="ctr"/>
            <a:r>
              <a:rPr lang="fr-FR" sz="2800" b="1" dirty="0">
                <a:solidFill>
                  <a:srgbClr val="232C58"/>
                </a:solidFill>
                <a:cs typeface="Arial" pitchFamily="34" charset="0"/>
              </a:rPr>
              <a:t>Gestion des objets archivés</a:t>
            </a:r>
            <a:endParaRPr lang="fr-FR" sz="2800" dirty="0">
              <a:solidFill>
                <a:srgbClr val="232C58"/>
              </a:solidFill>
              <a:cs typeface="Arial" pitchFamily="34" charset="0"/>
            </a:endParaRPr>
          </a:p>
        </p:txBody>
      </p:sp>
      <p:sp>
        <p:nvSpPr>
          <p:cNvPr id="3" name="Zone de texte 2">
            <a:extLst>
              <a:ext uri="{FF2B5EF4-FFF2-40B4-BE49-F238E27FC236}">
                <a16:creationId xmlns:a16="http://schemas.microsoft.com/office/drawing/2014/main" id="{D745F4E6-BDDB-4A09-ADC2-C72E3E2332B9}"/>
              </a:ext>
            </a:extLst>
          </p:cNvPr>
          <p:cNvSpPr txBox="1">
            <a:spLocks noChangeArrowheads="1"/>
          </p:cNvSpPr>
          <p:nvPr/>
        </p:nvSpPr>
        <p:spPr bwMode="auto">
          <a:xfrm>
            <a:off x="6277989" y="1949093"/>
            <a:ext cx="2410402" cy="117916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fr-FR" sz="1100" dirty="0">
                <a:solidFill>
                  <a:schemeClr val="tx2"/>
                </a:solidFill>
                <a:latin typeface="Calibri" panose="020F0502020204030204" pitchFamily="34" charset="0"/>
                <a:ea typeface="Calibri" panose="020F0502020204030204" pitchFamily="34" charset="0"/>
                <a:cs typeface="Times New Roman" panose="02020603050405020304" pitchFamily="18" charset="0"/>
              </a:rPr>
              <a:t>Les opérations sont archivées après un certain délai mais restent consultables et peuvent être restaurées. La recherche peut s’effectuer selon différents critères (date, numéro d’opération, grade et selon son état)</a:t>
            </a:r>
          </a:p>
        </p:txBody>
      </p:sp>
      <p:pic>
        <p:nvPicPr>
          <p:cNvPr id="4" name="Image 3">
            <a:extLst>
              <a:ext uri="{FF2B5EF4-FFF2-40B4-BE49-F238E27FC236}">
                <a16:creationId xmlns:a16="http://schemas.microsoft.com/office/drawing/2014/main" id="{799D2B63-21D3-4444-939D-4A59DAEF8D8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6087" y="2637726"/>
            <a:ext cx="5474797" cy="3403984"/>
          </a:xfrm>
          <a:prstGeom prst="rect">
            <a:avLst/>
          </a:prstGeom>
        </p:spPr>
      </p:pic>
      <p:pic>
        <p:nvPicPr>
          <p:cNvPr id="5" name="Image 4">
            <a:extLst>
              <a:ext uri="{FF2B5EF4-FFF2-40B4-BE49-F238E27FC236}">
                <a16:creationId xmlns:a16="http://schemas.microsoft.com/office/drawing/2014/main" id="{A9B94452-9CE1-4D12-9B27-6738B73A5AB2}"/>
              </a:ext>
            </a:extLst>
          </p:cNvPr>
          <p:cNvPicPr>
            <a:picLocks noChangeAspect="1"/>
          </p:cNvPicPr>
          <p:nvPr/>
        </p:nvPicPr>
        <p:blipFill>
          <a:blip r:embed="rId4"/>
          <a:stretch>
            <a:fillRect/>
          </a:stretch>
        </p:blipFill>
        <p:spPr>
          <a:xfrm>
            <a:off x="2881909" y="1644028"/>
            <a:ext cx="1000265" cy="981212"/>
          </a:xfrm>
          <a:prstGeom prst="rect">
            <a:avLst/>
          </a:prstGeom>
        </p:spPr>
      </p:pic>
      <p:cxnSp>
        <p:nvCxnSpPr>
          <p:cNvPr id="7" name="Connecteur droit avec flèche 6">
            <a:extLst>
              <a:ext uri="{FF2B5EF4-FFF2-40B4-BE49-F238E27FC236}">
                <a16:creationId xmlns:a16="http://schemas.microsoft.com/office/drawing/2014/main" id="{65A1B58D-6ACA-48EE-B2E6-1E277001308D}"/>
              </a:ext>
            </a:extLst>
          </p:cNvPr>
          <p:cNvCxnSpPr>
            <a:cxnSpLocks/>
          </p:cNvCxnSpPr>
          <p:nvPr/>
        </p:nvCxnSpPr>
        <p:spPr>
          <a:xfrm flipH="1" flipV="1">
            <a:off x="3954471" y="2295949"/>
            <a:ext cx="2232248" cy="31610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Espace réservé de la date 7"/>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1371176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9512" y="1182363"/>
            <a:ext cx="8790813" cy="4792081"/>
          </a:xfrm>
          <a:prstGeom prst="rect">
            <a:avLst/>
          </a:prstGeom>
        </p:spPr>
        <p:txBody>
          <a:bodyPr wrap="square">
            <a:spAutoFit/>
          </a:bodyPr>
          <a:lstStyle/>
          <a:p>
            <a:pPr algn="ctr"/>
            <a:endParaRPr lang="fr-FR" sz="2400" b="1" dirty="0">
              <a:latin typeface="Arial" pitchFamily="34" charset="0"/>
              <a:cs typeface="Arial" pitchFamily="34" charset="0"/>
            </a:endParaRPr>
          </a:p>
          <a:p>
            <a:pPr algn="ctr"/>
            <a:r>
              <a:rPr lang="fr-FR" sz="2800" b="1" dirty="0">
                <a:solidFill>
                  <a:srgbClr val="232C58"/>
                </a:solidFill>
                <a:cs typeface="Arial" panose="020B0604020202020204" pitchFamily="34" charset="0"/>
              </a:rPr>
              <a:t>Votre interlocuteur au CDG58</a:t>
            </a:r>
          </a:p>
          <a:p>
            <a:pPr algn="ctr"/>
            <a:r>
              <a:rPr lang="fr-FR" sz="2000" b="1" dirty="0">
                <a:solidFill>
                  <a:srgbClr val="232C58"/>
                </a:solidFill>
                <a:cs typeface="Arial" panose="020B0604020202020204" pitchFamily="34" charset="0"/>
              </a:rPr>
              <a:t>pour toute question relative au </a:t>
            </a:r>
          </a:p>
          <a:p>
            <a:pPr algn="ctr"/>
            <a:r>
              <a:rPr lang="fr-FR" sz="2800" b="1" dirty="0">
                <a:solidFill>
                  <a:srgbClr val="232C58"/>
                </a:solidFill>
                <a:cs typeface="Arial" panose="020B0604020202020204" pitchFamily="34" charset="0"/>
              </a:rPr>
              <a:t>Site Emploi Territorial</a:t>
            </a:r>
            <a:endParaRPr lang="fr-FR" b="1" dirty="0">
              <a:solidFill>
                <a:srgbClr val="232C58"/>
              </a:solidFill>
              <a:latin typeface="Arial" panose="020B0604020202020204" pitchFamily="34" charset="0"/>
              <a:cs typeface="Arial" panose="020B0604020202020204" pitchFamily="34" charset="0"/>
            </a:endParaRPr>
          </a:p>
          <a:p>
            <a:pPr>
              <a:lnSpc>
                <a:spcPct val="115000"/>
              </a:lnSpc>
              <a:spcAft>
                <a:spcPts val="0"/>
              </a:spcAft>
              <a:tabLst>
                <a:tab pos="540385" algn="l"/>
              </a:tabLst>
            </a:pPr>
            <a:endParaRPr lang="fr-FR" dirty="0">
              <a:solidFill>
                <a:srgbClr val="F79646"/>
              </a:solidFill>
              <a:latin typeface="Bahnschrift Condensed"/>
              <a:ea typeface="Calibri"/>
              <a:cs typeface="Times New Roman"/>
            </a:endParaRPr>
          </a:p>
          <a:p>
            <a:pPr>
              <a:lnSpc>
                <a:spcPct val="115000"/>
              </a:lnSpc>
              <a:spcAft>
                <a:spcPts val="0"/>
              </a:spcAft>
              <a:tabLst>
                <a:tab pos="540385" algn="l"/>
              </a:tabLst>
            </a:pPr>
            <a:r>
              <a:rPr lang="fr-FR" dirty="0">
                <a:solidFill>
                  <a:srgbClr val="F79646"/>
                </a:solidFill>
                <a:latin typeface="Bahnschrift Condensed"/>
                <a:ea typeface="Calibri"/>
                <a:cs typeface="Times New Roman"/>
              </a:rPr>
              <a:t> </a:t>
            </a:r>
            <a:endParaRPr lang="fr-FR" dirty="0">
              <a:ea typeface="Calibri"/>
              <a:cs typeface="Times New Roman"/>
            </a:endParaRPr>
          </a:p>
          <a:p>
            <a:r>
              <a:rPr lang="fr-FR" dirty="0"/>
              <a:t>					</a:t>
            </a:r>
          </a:p>
          <a:p>
            <a:r>
              <a:rPr lang="fr-FR" dirty="0"/>
              <a:t>							</a:t>
            </a:r>
          </a:p>
          <a:p>
            <a:pPr algn="ctr"/>
            <a:endParaRPr lang="fr-FR" dirty="0"/>
          </a:p>
          <a:p>
            <a:r>
              <a:rPr lang="fr-FR" dirty="0"/>
              <a:t>			</a:t>
            </a:r>
          </a:p>
          <a:p>
            <a:pPr marL="2425700" lvl="6" indent="0">
              <a:buNone/>
            </a:pPr>
            <a:r>
              <a:rPr lang="fr-FR" dirty="0">
                <a:cs typeface="Arial" panose="020B0604020202020204" pitchFamily="34" charset="0"/>
              </a:rPr>
              <a:t>	</a:t>
            </a:r>
            <a:endParaRPr lang="fr-FR" dirty="0"/>
          </a:p>
          <a:p>
            <a:pPr marL="2425700" lvl="6"/>
            <a:r>
              <a:rPr lang="fr-FR" dirty="0">
                <a:sym typeface="Wingdings"/>
              </a:rPr>
              <a:t>	</a:t>
            </a:r>
            <a:endParaRPr lang="fr-FR" dirty="0"/>
          </a:p>
          <a:p>
            <a:pPr marL="2425700" lvl="6" indent="0">
              <a:buNone/>
            </a:pPr>
            <a:endParaRPr lang="fr-FR" sz="24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p:txBody>
      </p:sp>
      <p:sp>
        <p:nvSpPr>
          <p:cNvPr id="6" name="ZoneTexte 5"/>
          <p:cNvSpPr txBox="1"/>
          <p:nvPr/>
        </p:nvSpPr>
        <p:spPr>
          <a:xfrm>
            <a:off x="2699792" y="3576095"/>
            <a:ext cx="3279388" cy="1138773"/>
          </a:xfrm>
          <a:prstGeom prst="rect">
            <a:avLst/>
          </a:prstGeom>
          <a:noFill/>
        </p:spPr>
        <p:txBody>
          <a:bodyPr wrap="square" rtlCol="0">
            <a:spAutoFit/>
          </a:bodyPr>
          <a:lstStyle/>
          <a:p>
            <a:pPr algn="ctr"/>
            <a:r>
              <a:rPr lang="fr-FR" b="1" dirty="0"/>
              <a:t>Amandine SIMONIN</a:t>
            </a:r>
          </a:p>
          <a:p>
            <a:pPr marL="285750" indent="-285750" algn="ctr">
              <a:buFont typeface="Wingdings" panose="05000000000000000000" pitchFamily="2" charset="2"/>
              <a:buChar char=":"/>
            </a:pPr>
            <a:r>
              <a:rPr lang="fr-FR" sz="1600" u="sng" dirty="0">
                <a:hlinkClick r:id="rId3"/>
              </a:rPr>
              <a:t>amandine.simonin</a:t>
            </a:r>
            <a:r>
              <a:rPr lang="fr-FR" sz="1600" dirty="0">
                <a:hlinkClick r:id="rId3"/>
              </a:rPr>
              <a:t>@cdg58.fr</a:t>
            </a:r>
            <a:r>
              <a:rPr lang="fr-FR" sz="1600" dirty="0">
                <a:hlinkClick r:id="rId4"/>
              </a:rPr>
              <a:t> </a:t>
            </a:r>
            <a:endParaRPr lang="fr-FR" sz="1600" dirty="0"/>
          </a:p>
          <a:p>
            <a:pPr algn="ctr"/>
            <a:r>
              <a:rPr lang="fr-FR" sz="1600" dirty="0">
                <a:sym typeface="Wingdings"/>
              </a:rPr>
              <a:t></a:t>
            </a:r>
            <a:r>
              <a:rPr lang="fr-FR" sz="1600" dirty="0"/>
              <a:t> 03.86.71.66.18</a:t>
            </a:r>
          </a:p>
          <a:p>
            <a:pPr algn="ctr"/>
            <a:endParaRPr lang="fr-FR" dirty="0"/>
          </a:p>
        </p:txBody>
      </p:sp>
      <p:sp>
        <p:nvSpPr>
          <p:cNvPr id="5" name="Espace réservé de la date 4"/>
          <p:cNvSpPr>
            <a:spLocks noGrp="1"/>
          </p:cNvSpPr>
          <p:nvPr>
            <p:ph type="dt" sz="half" idx="2"/>
          </p:nvPr>
        </p:nvSpPr>
        <p:spPr/>
        <p:txBody>
          <a:bodyPr/>
          <a:lstStyle/>
          <a:p>
            <a:r>
              <a:rPr lang="fr-FR" sz="900" b="1" dirty="0">
                <a:solidFill>
                  <a:srgbClr val="232C58"/>
                </a:solidFill>
                <a:latin typeface="Futura" panose="020B0602020204020303"/>
              </a:rPr>
              <a:t>CDG58 – EMPLOI TERRITORIAL </a:t>
            </a:r>
          </a:p>
        </p:txBody>
      </p:sp>
      <p:sp>
        <p:nvSpPr>
          <p:cNvPr id="2" name="ZoneTexte 1">
            <a:extLst>
              <a:ext uri="{FF2B5EF4-FFF2-40B4-BE49-F238E27FC236}">
                <a16:creationId xmlns:a16="http://schemas.microsoft.com/office/drawing/2014/main" id="{10749201-991A-A2CA-95A3-F0FA89A0371D}"/>
              </a:ext>
            </a:extLst>
          </p:cNvPr>
          <p:cNvSpPr txBox="1"/>
          <p:nvPr/>
        </p:nvSpPr>
        <p:spPr>
          <a:xfrm>
            <a:off x="539553" y="3578403"/>
            <a:ext cx="2409456" cy="1138773"/>
          </a:xfrm>
          <a:prstGeom prst="rect">
            <a:avLst/>
          </a:prstGeom>
          <a:noFill/>
        </p:spPr>
        <p:txBody>
          <a:bodyPr wrap="square" rtlCol="0">
            <a:spAutoFit/>
          </a:bodyPr>
          <a:lstStyle/>
          <a:p>
            <a:pPr algn="ctr"/>
            <a:r>
              <a:rPr lang="fr-FR" b="1" dirty="0"/>
              <a:t>Laetitia BLE</a:t>
            </a:r>
          </a:p>
          <a:p>
            <a:pPr algn="ctr"/>
            <a:r>
              <a:rPr lang="fr-FR" sz="1600" dirty="0">
                <a:sym typeface="Wingdings"/>
              </a:rPr>
              <a:t></a:t>
            </a:r>
            <a:r>
              <a:rPr lang="fr-FR" sz="1600" dirty="0"/>
              <a:t>  </a:t>
            </a:r>
            <a:r>
              <a:rPr lang="fr-FR" sz="1600" dirty="0">
                <a:hlinkClick r:id="rId4"/>
              </a:rPr>
              <a:t>laetitia.ble@cdg58.fr </a:t>
            </a:r>
            <a:endParaRPr lang="fr-FR" sz="1600" dirty="0"/>
          </a:p>
          <a:p>
            <a:pPr algn="ctr"/>
            <a:r>
              <a:rPr lang="fr-FR" sz="1600" dirty="0">
                <a:sym typeface="Wingdings"/>
              </a:rPr>
              <a:t></a:t>
            </a:r>
            <a:r>
              <a:rPr lang="fr-FR" sz="1600" dirty="0"/>
              <a:t> 03.86.71.66.19</a:t>
            </a:r>
          </a:p>
          <a:p>
            <a:pPr algn="ctr"/>
            <a:endParaRPr lang="fr-FR" dirty="0"/>
          </a:p>
        </p:txBody>
      </p:sp>
      <p:sp>
        <p:nvSpPr>
          <p:cNvPr id="3" name="ZoneTexte 2">
            <a:extLst>
              <a:ext uri="{FF2B5EF4-FFF2-40B4-BE49-F238E27FC236}">
                <a16:creationId xmlns:a16="http://schemas.microsoft.com/office/drawing/2014/main" id="{FABD1684-B9C2-4F70-6197-14DD2E01DBCC}"/>
              </a:ext>
            </a:extLst>
          </p:cNvPr>
          <p:cNvSpPr txBox="1"/>
          <p:nvPr/>
        </p:nvSpPr>
        <p:spPr>
          <a:xfrm>
            <a:off x="6012160" y="3587501"/>
            <a:ext cx="2847341" cy="1138773"/>
          </a:xfrm>
          <a:prstGeom prst="rect">
            <a:avLst/>
          </a:prstGeom>
          <a:noFill/>
        </p:spPr>
        <p:txBody>
          <a:bodyPr wrap="square" rtlCol="0">
            <a:spAutoFit/>
          </a:bodyPr>
          <a:lstStyle/>
          <a:p>
            <a:pPr algn="ctr"/>
            <a:r>
              <a:rPr lang="fr-FR" b="1" dirty="0"/>
              <a:t>Daouda DIOMANDE</a:t>
            </a:r>
          </a:p>
          <a:p>
            <a:pPr marL="285750" indent="-285750" algn="ctr">
              <a:buFont typeface="Wingdings" panose="05000000000000000000" pitchFamily="2" charset="2"/>
              <a:buChar char=":"/>
            </a:pPr>
            <a:r>
              <a:rPr lang="fr-FR" sz="1600" dirty="0">
                <a:hlinkClick r:id="rId5"/>
              </a:rPr>
              <a:t>daouda.diomande@cdg58.fr</a:t>
            </a:r>
            <a:r>
              <a:rPr lang="fr-FR" sz="1600" dirty="0">
                <a:hlinkClick r:id="rId4"/>
              </a:rPr>
              <a:t> </a:t>
            </a:r>
            <a:endParaRPr lang="fr-FR" sz="1600" dirty="0"/>
          </a:p>
          <a:p>
            <a:pPr algn="ctr"/>
            <a:r>
              <a:rPr lang="fr-FR" sz="1600" dirty="0">
                <a:sym typeface="Wingdings"/>
              </a:rPr>
              <a:t></a:t>
            </a:r>
            <a:r>
              <a:rPr lang="fr-FR" sz="1600" dirty="0"/>
              <a:t> 03.86.71.90.22</a:t>
            </a:r>
          </a:p>
          <a:p>
            <a:endParaRPr lang="fr-FR" dirty="0"/>
          </a:p>
        </p:txBody>
      </p:sp>
    </p:spTree>
    <p:extLst>
      <p:ext uri="{BB962C8B-B14F-4D97-AF65-F5344CB8AC3E}">
        <p14:creationId xmlns:p14="http://schemas.microsoft.com/office/powerpoint/2010/main" val="880853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8ACB7-4B2F-7FBD-7AF1-1A3A8CE2812C}"/>
              </a:ext>
            </a:extLst>
          </p:cNvPr>
          <p:cNvSpPr>
            <a:spLocks noGrp="1"/>
          </p:cNvSpPr>
          <p:nvPr>
            <p:ph type="ctrTitle"/>
          </p:nvPr>
        </p:nvSpPr>
        <p:spPr/>
        <p:txBody>
          <a:bodyPr/>
          <a:lstStyle/>
          <a:p>
            <a:r>
              <a:rPr lang="fr-FR" dirty="0"/>
              <a:t>DES QUESTIONS ?</a:t>
            </a:r>
          </a:p>
        </p:txBody>
      </p:sp>
      <p:sp>
        <p:nvSpPr>
          <p:cNvPr id="3" name="Sous-titre 2">
            <a:extLst>
              <a:ext uri="{FF2B5EF4-FFF2-40B4-BE49-F238E27FC236}">
                <a16:creationId xmlns:a16="http://schemas.microsoft.com/office/drawing/2014/main" id="{5B80BA95-908E-2253-C1BF-3B3E56A19A79}"/>
              </a:ext>
            </a:extLst>
          </p:cNvPr>
          <p:cNvSpPr>
            <a:spLocks noGrp="1"/>
          </p:cNvSpPr>
          <p:nvPr>
            <p:ph type="subTitle" idx="1"/>
          </p:nvPr>
        </p:nvSpPr>
        <p:spPr>
          <a:xfrm>
            <a:off x="1998955" y="1384226"/>
            <a:ext cx="6858000" cy="1241822"/>
          </a:xfrm>
        </p:spPr>
        <p:txBody>
          <a:bodyPr/>
          <a:lstStyle/>
          <a:p>
            <a:r>
              <a:rPr lang="fr-FR" dirty="0"/>
              <a:t>Merci de votre attention</a:t>
            </a:r>
          </a:p>
        </p:txBody>
      </p:sp>
      <p:sp>
        <p:nvSpPr>
          <p:cNvPr id="4" name="Espace réservé du texte 3">
            <a:extLst>
              <a:ext uri="{FF2B5EF4-FFF2-40B4-BE49-F238E27FC236}">
                <a16:creationId xmlns:a16="http://schemas.microsoft.com/office/drawing/2014/main" id="{8A953644-2B99-CBAD-2542-C60CD50D216B}"/>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561358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534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2883" y="1196752"/>
            <a:ext cx="8568952" cy="4438138"/>
          </a:xfrm>
          <a:prstGeom prst="rect">
            <a:avLst/>
          </a:prstGeom>
        </p:spPr>
        <p:txBody>
          <a:bodyPr wrap="square">
            <a:spAutoFit/>
          </a:bodyPr>
          <a:lstStyle/>
          <a:p>
            <a:pPr lvl="0" algn="ctr">
              <a:spcBef>
                <a:spcPct val="20000"/>
              </a:spcBef>
            </a:pPr>
            <a:r>
              <a:rPr lang="fr-FR" sz="2800" b="1" dirty="0">
                <a:solidFill>
                  <a:schemeClr val="accent6"/>
                </a:solidFill>
                <a:cs typeface="Arial" pitchFamily="34" charset="0"/>
              </a:rPr>
              <a:t>Eléments de contexte</a:t>
            </a:r>
          </a:p>
          <a:p>
            <a:pPr lvl="0" algn="ctr">
              <a:spcBef>
                <a:spcPct val="20000"/>
              </a:spcBef>
            </a:pPr>
            <a:r>
              <a:rPr lang="fr-FR" sz="2800" b="1" dirty="0">
                <a:solidFill>
                  <a:schemeClr val="accent6"/>
                </a:solidFill>
                <a:cs typeface="Arial" pitchFamily="34" charset="0"/>
              </a:rPr>
              <a:t>Site Emploi territorial - SET -</a:t>
            </a:r>
          </a:p>
          <a:p>
            <a:pPr lvl="0" algn="ctr">
              <a:spcBef>
                <a:spcPct val="20000"/>
              </a:spcBef>
            </a:pPr>
            <a:endParaRPr lang="fr-FR" sz="2400" b="1" dirty="0">
              <a:solidFill>
                <a:prstClr val="black"/>
              </a:solidFill>
              <a:cs typeface="Arial" pitchFamily="34" charset="0"/>
            </a:endParaRPr>
          </a:p>
          <a:p>
            <a:pPr marL="342900" lvl="0" indent="-342900">
              <a:spcBef>
                <a:spcPct val="20000"/>
              </a:spcBef>
              <a:buFont typeface="Arial" panose="020B0604020202020204" pitchFamily="34" charset="0"/>
              <a:buChar char="•"/>
            </a:pPr>
            <a:r>
              <a:rPr lang="fr-FR" sz="2400" dirty="0">
                <a:solidFill>
                  <a:prstClr val="black"/>
                </a:solidFill>
                <a:cs typeface="Arial" pitchFamily="34" charset="0"/>
              </a:rPr>
              <a:t>Site conçu conjointement par le CNFPT et les CDG</a:t>
            </a:r>
          </a:p>
          <a:p>
            <a:pPr marL="342900" lvl="0" indent="-342900">
              <a:spcBef>
                <a:spcPct val="20000"/>
              </a:spcBef>
              <a:buFont typeface="Arial" panose="020B0604020202020204" pitchFamily="34" charset="0"/>
              <a:buChar char="•"/>
            </a:pPr>
            <a:r>
              <a:rPr lang="fr-FR" sz="2400" dirty="0">
                <a:solidFill>
                  <a:prstClr val="black"/>
                </a:solidFill>
                <a:cs typeface="Arial" pitchFamily="34" charset="0"/>
              </a:rPr>
              <a:t>Opérationnel depuis 2006</a:t>
            </a:r>
          </a:p>
          <a:p>
            <a:pPr marL="342900" lvl="0" indent="-342900">
              <a:spcBef>
                <a:spcPct val="20000"/>
              </a:spcBef>
              <a:buFont typeface="Arial" panose="020B0604020202020204" pitchFamily="34" charset="0"/>
              <a:buChar char="•"/>
            </a:pPr>
            <a:r>
              <a:rPr lang="fr-FR" sz="2400" dirty="0">
                <a:solidFill>
                  <a:prstClr val="black"/>
                </a:solidFill>
                <a:cs typeface="Arial" pitchFamily="34" charset="0"/>
              </a:rPr>
              <a:t>Depuis 2010, élargissement à d’autres institutions publiques de l’état : DSC, SDIS</a:t>
            </a:r>
          </a:p>
          <a:p>
            <a:pPr marL="342900" lvl="0" indent="-342900">
              <a:spcBef>
                <a:spcPct val="20000"/>
              </a:spcBef>
              <a:buFont typeface="Arial" panose="020B0604020202020204" pitchFamily="34" charset="0"/>
              <a:buChar char="•"/>
            </a:pPr>
            <a:r>
              <a:rPr lang="fr-FR" sz="2400" dirty="0">
                <a:solidFill>
                  <a:prstClr val="black"/>
                </a:solidFill>
                <a:cs typeface="Arial" pitchFamily="34" charset="0"/>
              </a:rPr>
              <a:t>En 2016, livraison de la version actuelle du SET</a:t>
            </a:r>
          </a:p>
          <a:p>
            <a:pPr marL="342900" lvl="0" indent="-342900">
              <a:spcBef>
                <a:spcPct val="20000"/>
              </a:spcBef>
              <a:buFont typeface="Arial" panose="020B0604020202020204" pitchFamily="34" charset="0"/>
              <a:buChar char="•"/>
            </a:pPr>
            <a:r>
              <a:rPr lang="fr-FR" sz="2400" dirty="0">
                <a:solidFill>
                  <a:prstClr val="black"/>
                </a:solidFill>
                <a:cs typeface="Arial" pitchFamily="34" charset="0"/>
              </a:rPr>
              <a:t>1</a:t>
            </a:r>
            <a:r>
              <a:rPr lang="fr-FR" sz="2400" baseline="30000" dirty="0">
                <a:solidFill>
                  <a:prstClr val="black"/>
                </a:solidFill>
                <a:cs typeface="Arial" pitchFamily="34" charset="0"/>
              </a:rPr>
              <a:t>er</a:t>
            </a:r>
            <a:r>
              <a:rPr lang="fr-FR" sz="2400" dirty="0">
                <a:solidFill>
                  <a:prstClr val="black"/>
                </a:solidFill>
                <a:cs typeface="Arial" pitchFamily="34" charset="0"/>
              </a:rPr>
              <a:t> trimestre 2019 : publicité des offres d’emploi des 3 fonctions publiques vers un espace numérique commun</a:t>
            </a:r>
          </a:p>
        </p:txBody>
      </p:sp>
      <p:sp>
        <p:nvSpPr>
          <p:cNvPr id="2" name="ZoneTexte 1"/>
          <p:cNvSpPr txBox="1"/>
          <p:nvPr/>
        </p:nvSpPr>
        <p:spPr>
          <a:xfrm>
            <a:off x="854029" y="5548580"/>
            <a:ext cx="7435941" cy="646331"/>
          </a:xfrm>
          <a:prstGeom prst="rect">
            <a:avLst/>
          </a:prstGeom>
          <a:noFill/>
        </p:spPr>
        <p:txBody>
          <a:bodyPr wrap="square" rtlCol="0">
            <a:spAutoFit/>
          </a:bodyPr>
          <a:lstStyle/>
          <a:p>
            <a:pPr algn="ctr"/>
            <a:r>
              <a:rPr lang="fr-FR" b="1" u="sng" dirty="0">
                <a:solidFill>
                  <a:schemeClr val="accent1">
                    <a:lumMod val="75000"/>
                  </a:schemeClr>
                </a:solidFill>
              </a:rPr>
              <a:t>CDG58 </a:t>
            </a:r>
            <a:r>
              <a:rPr lang="fr-FR" b="1" dirty="0">
                <a:solidFill>
                  <a:schemeClr val="accent1">
                    <a:lumMod val="75000"/>
                  </a:schemeClr>
                </a:solidFill>
              </a:rPr>
              <a:t>: migration définitive vers le site Emploi Territorial </a:t>
            </a:r>
          </a:p>
          <a:p>
            <a:pPr algn="ctr"/>
            <a:r>
              <a:rPr lang="fr-FR" b="1" dirty="0">
                <a:solidFill>
                  <a:schemeClr val="accent1">
                    <a:lumMod val="75000"/>
                  </a:schemeClr>
                </a:solidFill>
              </a:rPr>
              <a:t>à compter du 21 novembre 2019</a:t>
            </a:r>
          </a:p>
        </p:txBody>
      </p:sp>
      <p:sp>
        <p:nvSpPr>
          <p:cNvPr id="5" name="Espace réservé de la date 2">
            <a:extLst>
              <a:ext uri="{FF2B5EF4-FFF2-40B4-BE49-F238E27FC236}">
                <a16:creationId xmlns:a16="http://schemas.microsoft.com/office/drawing/2014/main" id="{0A29E351-4791-FD18-B13C-8DCA3E343403}"/>
              </a:ext>
            </a:extLst>
          </p:cNvPr>
          <p:cNvSpPr>
            <a:spLocks noGrp="1"/>
          </p:cNvSpPr>
          <p:nvPr>
            <p:ph type="dt" sz="half" idx="2"/>
          </p:nvPr>
        </p:nvSpPr>
        <p:spPr>
          <a:xfrm>
            <a:off x="755576" y="630932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1804744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8108" y="1556792"/>
            <a:ext cx="8686379" cy="4290405"/>
          </a:xfrm>
          <a:prstGeom prst="rect">
            <a:avLst/>
          </a:prstGeom>
        </p:spPr>
        <p:txBody>
          <a:bodyPr wrap="square">
            <a:spAutoFit/>
          </a:bodyPr>
          <a:lstStyle/>
          <a:p>
            <a:pPr lvl="0" algn="ctr">
              <a:spcBef>
                <a:spcPct val="20000"/>
              </a:spcBef>
            </a:pPr>
            <a:r>
              <a:rPr lang="fr-FR" sz="2800" b="1" dirty="0">
                <a:solidFill>
                  <a:schemeClr val="accent6"/>
                </a:solidFill>
                <a:cs typeface="Arial" pitchFamily="34" charset="0"/>
              </a:rPr>
              <a:t>Fonctionnalités et services</a:t>
            </a:r>
          </a:p>
          <a:p>
            <a:pPr lvl="0" algn="ctr">
              <a:spcBef>
                <a:spcPct val="20000"/>
              </a:spcBef>
            </a:pPr>
            <a:endParaRPr lang="fr-FR" sz="2400" b="1" dirty="0">
              <a:cs typeface="Arial" pitchFamily="34" charset="0"/>
            </a:endParaRPr>
          </a:p>
          <a:p>
            <a:pPr marL="342900" indent="-342900">
              <a:buFont typeface="Arial" panose="020B0604020202020204" pitchFamily="34" charset="0"/>
              <a:buChar char="•"/>
            </a:pPr>
            <a:r>
              <a:rPr lang="fr-FR" sz="2400" dirty="0">
                <a:cs typeface="Arial" panose="020B0604020202020204" pitchFamily="34" charset="0"/>
              </a:rPr>
              <a:t>Accès libre et sécurisé pour les collectivités</a:t>
            </a:r>
          </a:p>
          <a:p>
            <a:endParaRPr lang="fr-FR" sz="2400" dirty="0">
              <a:cs typeface="Arial" panose="020B0604020202020204" pitchFamily="34" charset="0"/>
            </a:endParaRPr>
          </a:p>
          <a:p>
            <a:pPr marL="342900" indent="-342900">
              <a:buFont typeface="Arial" panose="020B0604020202020204" pitchFamily="34" charset="0"/>
              <a:buChar char="•"/>
            </a:pPr>
            <a:r>
              <a:rPr lang="fr-FR" sz="2400" dirty="0">
                <a:cs typeface="Arial" panose="020B0604020202020204" pitchFamily="34" charset="0"/>
              </a:rPr>
              <a:t>Dématérialisation totale des procédures de recrutement </a:t>
            </a:r>
          </a:p>
          <a:p>
            <a:r>
              <a:rPr lang="fr-FR" sz="2400" dirty="0">
                <a:cs typeface="Arial" panose="020B0604020202020204" pitchFamily="34" charset="0"/>
              </a:rPr>
              <a:t> </a:t>
            </a:r>
          </a:p>
          <a:p>
            <a:pPr marL="342900" indent="-342900">
              <a:buFont typeface="Arial" panose="020B0604020202020204" pitchFamily="34" charset="0"/>
              <a:buChar char="•"/>
            </a:pPr>
            <a:r>
              <a:rPr lang="fr-FR" sz="2400" dirty="0">
                <a:cs typeface="Arial" panose="020B0604020202020204" pitchFamily="34" charset="0"/>
              </a:rPr>
              <a:t>Suivi en temps réel de l’état d’une opération de recrutement</a:t>
            </a:r>
          </a:p>
          <a:p>
            <a:endParaRPr lang="fr-FR" sz="2400" dirty="0">
              <a:cs typeface="Arial" panose="020B0604020202020204" pitchFamily="34" charset="0"/>
            </a:endParaRPr>
          </a:p>
          <a:p>
            <a:pPr marL="342900" indent="-342900">
              <a:buFont typeface="Arial" panose="020B0604020202020204" pitchFamily="34" charset="0"/>
              <a:buChar char="•"/>
            </a:pPr>
            <a:r>
              <a:rPr lang="fr-FR" sz="2400" dirty="0">
                <a:cs typeface="Arial" panose="020B0604020202020204" pitchFamily="34" charset="0"/>
              </a:rPr>
              <a:t>Accès simple et rapide aux offres d’emploi</a:t>
            </a:r>
          </a:p>
          <a:p>
            <a:endParaRPr lang="fr-FR" sz="2400" dirty="0">
              <a:cs typeface="Arial" panose="020B0604020202020204" pitchFamily="34" charset="0"/>
            </a:endParaRPr>
          </a:p>
          <a:p>
            <a:pPr marL="342900" indent="-342900">
              <a:buFont typeface="Arial" panose="020B0604020202020204" pitchFamily="34" charset="0"/>
              <a:buChar char="•"/>
            </a:pPr>
            <a:r>
              <a:rPr lang="fr-FR" sz="2400" dirty="0">
                <a:cs typeface="Arial" panose="020B0604020202020204" pitchFamily="34" charset="0"/>
              </a:rPr>
              <a:t>Rapprochement des offres et des demande</a:t>
            </a:r>
            <a:r>
              <a:rPr lang="fr-FR" sz="2400" dirty="0">
                <a:solidFill>
                  <a:prstClr val="black"/>
                </a:solidFill>
                <a:cs typeface="Arial" pitchFamily="34" charset="0"/>
              </a:rPr>
              <a:t>s</a:t>
            </a:r>
            <a:endParaRPr lang="fr-FR" sz="2400" dirty="0">
              <a:cs typeface="Arial" panose="020B0604020202020204" pitchFamily="34" charset="0"/>
            </a:endParaRPr>
          </a:p>
        </p:txBody>
      </p:sp>
      <p:sp>
        <p:nvSpPr>
          <p:cNvPr id="3" name="Espace réservé de la date 2"/>
          <p:cNvSpPr>
            <a:spLocks noGrp="1"/>
          </p:cNvSpPr>
          <p:nvPr>
            <p:ph type="dt" sz="half" idx="2"/>
          </p:nvPr>
        </p:nvSpPr>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4214656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isocèle 6"/>
          <p:cNvSpPr/>
          <p:nvPr/>
        </p:nvSpPr>
        <p:spPr>
          <a:xfrm>
            <a:off x="599819" y="5421848"/>
            <a:ext cx="432048" cy="48007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a:t>
            </a:r>
          </a:p>
        </p:txBody>
      </p:sp>
      <p:sp>
        <p:nvSpPr>
          <p:cNvPr id="5" name="ZoneTexte 4"/>
          <p:cNvSpPr txBox="1"/>
          <p:nvPr/>
        </p:nvSpPr>
        <p:spPr>
          <a:xfrm>
            <a:off x="677656" y="5445224"/>
            <a:ext cx="285656" cy="461665"/>
          </a:xfrm>
          <a:prstGeom prst="rect">
            <a:avLst/>
          </a:prstGeom>
          <a:noFill/>
        </p:spPr>
        <p:txBody>
          <a:bodyPr wrap="square" rtlCol="0">
            <a:spAutoFit/>
          </a:bodyPr>
          <a:lstStyle/>
          <a:p>
            <a:r>
              <a:rPr lang="fr-FR" sz="2400" b="1" dirty="0"/>
              <a:t>!</a:t>
            </a:r>
          </a:p>
        </p:txBody>
      </p:sp>
      <p:sp>
        <p:nvSpPr>
          <p:cNvPr id="8" name="Rectangle 7">
            <a:extLst>
              <a:ext uri="{FF2B5EF4-FFF2-40B4-BE49-F238E27FC236}">
                <a16:creationId xmlns:a16="http://schemas.microsoft.com/office/drawing/2014/main" id="{E1041A63-2AFA-7B0A-0DB5-2F5903D5E98E}"/>
              </a:ext>
            </a:extLst>
          </p:cNvPr>
          <p:cNvSpPr/>
          <p:nvPr/>
        </p:nvSpPr>
        <p:spPr>
          <a:xfrm>
            <a:off x="323528" y="1344245"/>
            <a:ext cx="8640960" cy="5109091"/>
          </a:xfrm>
          <a:prstGeom prst="rect">
            <a:avLst/>
          </a:prstGeom>
        </p:spPr>
        <p:txBody>
          <a:bodyPr wrap="square">
            <a:spAutoFit/>
          </a:bodyPr>
          <a:lstStyle/>
          <a:p>
            <a:pPr algn="ctr"/>
            <a:endParaRPr lang="fr-FR" sz="1000" b="1" dirty="0">
              <a:latin typeface="Arial" pitchFamily="34" charset="0"/>
              <a:cs typeface="Arial" pitchFamily="34" charset="0"/>
            </a:endParaRPr>
          </a:p>
          <a:p>
            <a:pPr algn="ctr"/>
            <a:r>
              <a:rPr lang="fr-FR" sz="2800" b="1" dirty="0">
                <a:solidFill>
                  <a:schemeClr val="accent6"/>
                </a:solidFill>
                <a:cs typeface="Arial" pitchFamily="34" charset="0"/>
              </a:rPr>
              <a:t>Le site Emploi Territorial : une réponse à l’obligation légale de transmission de vacance d’emploi ou création d’emploi</a:t>
            </a:r>
          </a:p>
          <a:p>
            <a:pPr algn="ctr"/>
            <a:endParaRPr lang="fr-FR" sz="2400" dirty="0">
              <a:latin typeface="Arial" pitchFamily="34" charset="0"/>
              <a:cs typeface="Arial" pitchFamily="34" charset="0"/>
            </a:endParaRPr>
          </a:p>
          <a:p>
            <a:pPr algn="just"/>
            <a:r>
              <a:rPr lang="fr-FR" sz="2400" dirty="0"/>
              <a:t>L 313-4 du code général de la FPT prévoit que </a:t>
            </a:r>
            <a:r>
              <a:rPr lang="fr-FR" sz="2400" b="1" dirty="0"/>
              <a:t>tout emploi créé ou qui devient vacant dans une collectivité ou dans un établissement public doit faire l’objet d’une publicité</a:t>
            </a:r>
            <a:r>
              <a:rPr lang="fr-FR" sz="2400" dirty="0"/>
              <a:t> soit auprès du Centre de Gestion de la Fonction Publique Territoriale soit du Centre National de la Fonction Publique Territoriale (catégorie A+ uniquement).</a:t>
            </a:r>
          </a:p>
          <a:p>
            <a:r>
              <a:rPr lang="fr-FR" sz="2400" dirty="0">
                <a:latin typeface="Arial" pitchFamily="34" charset="0"/>
                <a:cs typeface="Arial" pitchFamily="34" charset="0"/>
              </a:rPr>
              <a:t>	</a:t>
            </a:r>
          </a:p>
          <a:p>
            <a:r>
              <a:rPr lang="fr-FR" sz="2000" b="1" dirty="0">
                <a:solidFill>
                  <a:srgbClr val="FF0000"/>
                </a:solidFill>
                <a:latin typeface="Arial" pitchFamily="34" charset="0"/>
                <a:cs typeface="Arial" pitchFamily="34" charset="0"/>
              </a:rPr>
              <a:t>	illégalité de la nomination si non transmission de déclaration 	(annulation du recrutement)</a:t>
            </a:r>
          </a:p>
          <a:p>
            <a:pPr lvl="0">
              <a:spcBef>
                <a:spcPct val="20000"/>
              </a:spcBef>
            </a:pPr>
            <a:endParaRPr lang="fr-FR" sz="2000" b="1" dirty="0">
              <a:solidFill>
                <a:srgbClr val="FF0000"/>
              </a:solidFill>
              <a:latin typeface="Arial" pitchFamily="34" charset="0"/>
              <a:cs typeface="Arial" pitchFamily="34" charset="0"/>
            </a:endParaRPr>
          </a:p>
        </p:txBody>
      </p:sp>
      <p:sp>
        <p:nvSpPr>
          <p:cNvPr id="2" name="Espace réservé de la date 2">
            <a:extLst>
              <a:ext uri="{FF2B5EF4-FFF2-40B4-BE49-F238E27FC236}">
                <a16:creationId xmlns:a16="http://schemas.microsoft.com/office/drawing/2014/main" id="{A05B921D-D3EE-8144-076B-D8B6DAF6DDAB}"/>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53388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301DC4-577A-F22B-A344-A6EC53416EFA}"/>
              </a:ext>
            </a:extLst>
          </p:cNvPr>
          <p:cNvSpPr/>
          <p:nvPr/>
        </p:nvSpPr>
        <p:spPr>
          <a:xfrm>
            <a:off x="229059" y="1484784"/>
            <a:ext cx="8685881" cy="4382738"/>
          </a:xfrm>
          <a:prstGeom prst="rect">
            <a:avLst/>
          </a:prstGeom>
        </p:spPr>
        <p:txBody>
          <a:bodyPr wrap="square">
            <a:spAutoFit/>
          </a:bodyPr>
          <a:lstStyle/>
          <a:p>
            <a:pPr algn="ctr">
              <a:spcBef>
                <a:spcPct val="20000"/>
              </a:spcBef>
            </a:pPr>
            <a:r>
              <a:rPr lang="fr-FR" sz="2800" b="1" dirty="0">
                <a:solidFill>
                  <a:schemeClr val="accent6"/>
                </a:solidFill>
                <a:cs typeface="Arial" pitchFamily="34" charset="0"/>
              </a:rPr>
              <a:t>Rappel : le recrutement</a:t>
            </a:r>
          </a:p>
          <a:p>
            <a:pPr algn="ctr">
              <a:spcBef>
                <a:spcPct val="20000"/>
              </a:spcBef>
            </a:pPr>
            <a:endParaRPr lang="fr-FR" sz="1200" b="1" dirty="0">
              <a:solidFill>
                <a:prstClr val="black"/>
              </a:solidFill>
              <a:cs typeface="Arial" pitchFamily="34" charset="0"/>
            </a:endParaRPr>
          </a:p>
          <a:p>
            <a:pPr marL="342900" indent="-342900" algn="just">
              <a:buFont typeface="Symbol"/>
              <a:buChar char="Þ"/>
            </a:pPr>
            <a:r>
              <a:rPr lang="fr-FR" sz="2400" b="1" dirty="0">
                <a:solidFill>
                  <a:prstClr val="black"/>
                </a:solidFill>
                <a:cs typeface="Arial" pitchFamily="34" charset="0"/>
              </a:rPr>
              <a:t>Publicité de la vacance d’emploi : </a:t>
            </a:r>
            <a:r>
              <a:rPr lang="fr-FR" sz="2400" dirty="0">
                <a:solidFill>
                  <a:prstClr val="black"/>
                </a:solidFill>
              </a:rPr>
              <a:t>il s’agit de la réalisation d’une déclaration de vacance transmise en préfecture par arrêté établi par le CDG. </a:t>
            </a:r>
            <a:r>
              <a:rPr lang="fr-FR" sz="2400" dirty="0">
                <a:solidFill>
                  <a:prstClr val="black"/>
                </a:solidFill>
                <a:cs typeface="Arial" pitchFamily="34" charset="0"/>
              </a:rPr>
              <a:t>La publicité légale est rendue obligatoire par le </a:t>
            </a:r>
            <a:r>
              <a:rPr lang="fr-FR" sz="2400" dirty="0"/>
              <a:t>L 313-4 du code général de la FPT </a:t>
            </a:r>
            <a:r>
              <a:rPr lang="fr-FR" sz="2400" dirty="0">
                <a:solidFill>
                  <a:prstClr val="black"/>
                </a:solidFill>
                <a:cs typeface="Arial" pitchFamily="34" charset="0"/>
              </a:rPr>
              <a:t>.</a:t>
            </a:r>
          </a:p>
          <a:p>
            <a:pPr algn="just">
              <a:spcBef>
                <a:spcPct val="20000"/>
              </a:spcBef>
            </a:pPr>
            <a:r>
              <a:rPr lang="fr-FR" sz="2000" b="1" dirty="0">
                <a:solidFill>
                  <a:schemeClr val="accent1">
                    <a:lumMod val="75000"/>
                  </a:schemeClr>
                </a:solidFill>
                <a:cs typeface="Arial" pitchFamily="34" charset="0"/>
              </a:rPr>
              <a:t> </a:t>
            </a:r>
            <a:r>
              <a:rPr lang="fr-FR" b="1" u="sng" dirty="0">
                <a:solidFill>
                  <a:schemeClr val="accent1">
                    <a:lumMod val="75000"/>
                  </a:schemeClr>
                </a:solidFill>
                <a:cs typeface="Arial" pitchFamily="34" charset="0"/>
              </a:rPr>
              <a:t>Durée</a:t>
            </a:r>
            <a:r>
              <a:rPr lang="fr-FR" b="1" dirty="0">
                <a:solidFill>
                  <a:schemeClr val="accent1">
                    <a:lumMod val="75000"/>
                  </a:schemeClr>
                </a:solidFill>
                <a:cs typeface="Arial" pitchFamily="34" charset="0"/>
              </a:rPr>
              <a:t> : sauf urgence, la durée de publication de vacance sur l’espace numérique commun </a:t>
            </a:r>
            <a:r>
              <a:rPr lang="fr-FR" b="1" dirty="0">
                <a:solidFill>
                  <a:srgbClr val="FF0000"/>
                </a:solidFill>
                <a:cs typeface="Arial" pitchFamily="34" charset="0"/>
              </a:rPr>
              <a:t>ne peut être inférieure à 1 mois </a:t>
            </a:r>
            <a:r>
              <a:rPr lang="fr-FR" b="1" dirty="0">
                <a:solidFill>
                  <a:schemeClr val="accent1">
                    <a:lumMod val="75000"/>
                  </a:schemeClr>
                </a:solidFill>
                <a:cs typeface="Arial" pitchFamily="34" charset="0"/>
              </a:rPr>
              <a:t>(décret 2018-1351 du 28 décembre 2018)	</a:t>
            </a:r>
          </a:p>
          <a:p>
            <a:pPr>
              <a:spcBef>
                <a:spcPct val="20000"/>
              </a:spcBef>
            </a:pPr>
            <a:endParaRPr lang="fr-FR" sz="1400" b="1" dirty="0">
              <a:solidFill>
                <a:prstClr val="black"/>
              </a:solidFill>
              <a:cs typeface="Arial" pitchFamily="34" charset="0"/>
            </a:endParaRPr>
          </a:p>
          <a:p>
            <a:pPr marL="342900" indent="-342900" algn="just">
              <a:spcBef>
                <a:spcPct val="20000"/>
              </a:spcBef>
              <a:buFont typeface="Symbol"/>
              <a:buChar char="Þ"/>
            </a:pPr>
            <a:r>
              <a:rPr lang="fr-FR" sz="2400" b="1" dirty="0">
                <a:solidFill>
                  <a:prstClr val="black"/>
                </a:solidFill>
                <a:cs typeface="Arial" pitchFamily="34" charset="0"/>
              </a:rPr>
              <a:t>Diffusion d’une offre d’emploi </a:t>
            </a:r>
            <a:r>
              <a:rPr lang="fr-FR" sz="2400" dirty="0">
                <a:solidFill>
                  <a:prstClr val="black"/>
                </a:solidFill>
                <a:cs typeface="Arial" pitchFamily="34" charset="0"/>
              </a:rPr>
              <a:t>: </a:t>
            </a:r>
            <a:r>
              <a:rPr lang="fr-FR" sz="2400" dirty="0">
                <a:solidFill>
                  <a:prstClr val="black"/>
                </a:solidFill>
              </a:rPr>
              <a:t>il s’agit d’un appel à candidature diffusé auprès du grand public.</a:t>
            </a:r>
            <a:endParaRPr lang="fr-FR" sz="2400" dirty="0">
              <a:solidFill>
                <a:prstClr val="black"/>
              </a:solidFill>
              <a:cs typeface="Arial" pitchFamily="34" charset="0"/>
            </a:endParaRPr>
          </a:p>
          <a:p>
            <a:pPr>
              <a:spcBef>
                <a:spcPct val="20000"/>
              </a:spcBef>
            </a:pPr>
            <a:r>
              <a:rPr lang="fr-FR" sz="2400" b="1" dirty="0">
                <a:solidFill>
                  <a:prstClr val="black"/>
                </a:solidFill>
                <a:cs typeface="Arial" pitchFamily="34" charset="0"/>
              </a:rPr>
              <a:t>    </a:t>
            </a:r>
            <a:endParaRPr lang="fr-FR" sz="2000" b="1" dirty="0">
              <a:solidFill>
                <a:srgbClr val="FF0000"/>
              </a:solidFill>
              <a:latin typeface="Arial" pitchFamily="34" charset="0"/>
              <a:cs typeface="Arial" pitchFamily="34" charset="0"/>
            </a:endParaRPr>
          </a:p>
        </p:txBody>
      </p:sp>
      <p:sp>
        <p:nvSpPr>
          <p:cNvPr id="2" name="Espace réservé de la date 2">
            <a:extLst>
              <a:ext uri="{FF2B5EF4-FFF2-40B4-BE49-F238E27FC236}">
                <a16:creationId xmlns:a16="http://schemas.microsoft.com/office/drawing/2014/main" id="{CC6718EF-E3FF-178F-3FE0-E78E1B4D7454}"/>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198791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8108" y="1340768"/>
            <a:ext cx="8686379" cy="855619"/>
          </a:xfrm>
          <a:prstGeom prst="rect">
            <a:avLst/>
          </a:prstGeom>
        </p:spPr>
        <p:txBody>
          <a:bodyPr wrap="square">
            <a:spAutoFit/>
          </a:bodyPr>
          <a:lstStyle/>
          <a:p>
            <a:pPr algn="ctr"/>
            <a:r>
              <a:rPr lang="fr-FR" sz="2800" b="1" dirty="0">
                <a:solidFill>
                  <a:schemeClr val="accent6"/>
                </a:solidFill>
                <a:cs typeface="Arial" pitchFamily="34" charset="0"/>
              </a:rPr>
              <a:t>Utilisation du site par les collectivités</a:t>
            </a:r>
            <a:r>
              <a:rPr lang="fr-FR" sz="2800" b="1" dirty="0">
                <a:solidFill>
                  <a:schemeClr val="accent6"/>
                </a:solidFill>
                <a:latin typeface="Arial" pitchFamily="34" charset="0"/>
                <a:cs typeface="Arial" pitchFamily="34" charset="0"/>
              </a:rPr>
              <a:t> </a:t>
            </a:r>
          </a:p>
          <a:p>
            <a:pPr lvl="0">
              <a:spcBef>
                <a:spcPct val="20000"/>
              </a:spcBef>
            </a:pPr>
            <a:endParaRPr lang="fr-FR" dirty="0">
              <a:solidFill>
                <a:prstClr val="black"/>
              </a:solidFill>
              <a:latin typeface="Arial" pitchFamily="34" charset="0"/>
              <a:cs typeface="Arial" pitchFamily="34" charset="0"/>
            </a:endParaRPr>
          </a:p>
        </p:txBody>
      </p:sp>
      <p:grpSp>
        <p:nvGrpSpPr>
          <p:cNvPr id="3" name="Groupe 2"/>
          <p:cNvGrpSpPr/>
          <p:nvPr/>
        </p:nvGrpSpPr>
        <p:grpSpPr>
          <a:xfrm>
            <a:off x="799666" y="1954532"/>
            <a:ext cx="8164822" cy="4062353"/>
            <a:chOff x="116483" y="1799815"/>
            <a:chExt cx="9067501" cy="4341360"/>
          </a:xfrm>
        </p:grpSpPr>
        <p:sp>
          <p:nvSpPr>
            <p:cNvPr id="11" name="Oval 3"/>
            <p:cNvSpPr>
              <a:spLocks noChangeArrowheads="1"/>
            </p:cNvSpPr>
            <p:nvPr/>
          </p:nvSpPr>
          <p:spPr bwMode="auto">
            <a:xfrm>
              <a:off x="204756" y="2106554"/>
              <a:ext cx="1639364" cy="1309757"/>
            </a:xfrm>
            <a:prstGeom prst="ellipse">
              <a:avLst/>
            </a:prstGeom>
            <a:solidFill>
              <a:schemeClr val="tx2">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endParaRPr lang="fr-FR" sz="500" b="1" dirty="0">
                <a:cs typeface="Arial" panose="020B0604020202020204" pitchFamily="34" charset="0"/>
              </a:endParaRPr>
            </a:p>
            <a:p>
              <a:pPr marL="0" marR="0" lvl="0" indent="0" algn="ctr" defTabSz="914400" rtl="0" eaLnBrk="1" fontAlgn="base" latinLnBrk="0" hangingPunct="1">
                <a:lnSpc>
                  <a:spcPct val="100000"/>
                </a:lnSpc>
                <a:spcBef>
                  <a:spcPct val="0"/>
                </a:spcBef>
                <a:buClrTx/>
                <a:buSzTx/>
                <a:buFontTx/>
                <a:buNone/>
                <a:tabLst/>
              </a:pPr>
              <a:r>
                <a:rPr kumimoji="0" lang="fr-FR" sz="1600" b="1" i="0" u="none" strike="noStrike" cap="none" normalizeH="0" baseline="0" dirty="0">
                  <a:ln>
                    <a:noFill/>
                  </a:ln>
                  <a:solidFill>
                    <a:schemeClr val="tx1"/>
                  </a:solidFill>
                  <a:effectLst/>
                  <a:cs typeface="Arial" panose="020B0604020202020204" pitchFamily="34" charset="0"/>
                </a:rPr>
                <a:t>Accès sécurisé</a:t>
              </a:r>
              <a:endParaRPr kumimoji="0" lang="fr-FR" sz="1600" b="0" i="0" u="none" strike="noStrike" cap="none" normalizeH="0" baseline="0" dirty="0">
                <a:ln>
                  <a:noFill/>
                </a:ln>
                <a:solidFill>
                  <a:schemeClr val="tx1"/>
                </a:solidFill>
                <a:effectLst/>
                <a:cs typeface="Arial" pitchFamily="34" charset="0"/>
              </a:endParaRPr>
            </a:p>
          </p:txBody>
        </p:sp>
        <p:sp>
          <p:nvSpPr>
            <p:cNvPr id="13" name="AutoShape 8"/>
            <p:cNvSpPr>
              <a:spLocks noChangeArrowheads="1"/>
            </p:cNvSpPr>
            <p:nvPr/>
          </p:nvSpPr>
          <p:spPr bwMode="auto">
            <a:xfrm>
              <a:off x="1857202" y="2487848"/>
              <a:ext cx="1429659" cy="551467"/>
            </a:xfrm>
            <a:prstGeom prst="rightArrow">
              <a:avLst>
                <a:gd name="adj1" fmla="val 50000"/>
                <a:gd name="adj2" fmla="val 76376"/>
              </a:avLst>
            </a:prstGeom>
            <a:solidFill>
              <a:schemeClr val="tx2">
                <a:lumMod val="20000"/>
                <a:lumOff val="80000"/>
              </a:schemeClr>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fr-FR" sz="1200" b="1" dirty="0">
                  <a:latin typeface="+mj-lt"/>
                  <a:cs typeface="Arial" panose="020B0604020202020204" pitchFamily="34" charset="0"/>
                </a:rPr>
                <a:t>C</a:t>
              </a:r>
              <a:r>
                <a:rPr kumimoji="0" lang="fr-FR" sz="1200" b="1" i="0" u="none" strike="noStrike" cap="none" normalizeH="0" baseline="0" dirty="0">
                  <a:ln>
                    <a:noFill/>
                  </a:ln>
                  <a:solidFill>
                    <a:schemeClr val="tx1"/>
                  </a:solidFill>
                  <a:effectLst/>
                  <a:latin typeface="+mj-lt"/>
                  <a:cs typeface="Arial" panose="020B0604020202020204" pitchFamily="34" charset="0"/>
                </a:rPr>
                <a:t>onnexion</a:t>
              </a:r>
              <a:endParaRPr kumimoji="0" lang="fr-FR" sz="1800" b="0" i="0" u="none" strike="noStrike" cap="none" normalizeH="0" baseline="0" dirty="0">
                <a:ln>
                  <a:noFill/>
                </a:ln>
                <a:solidFill>
                  <a:schemeClr val="tx1"/>
                </a:solidFill>
                <a:effectLst/>
                <a:latin typeface="+mj-lt"/>
                <a:cs typeface="Arial" pitchFamily="34" charset="0"/>
              </a:endParaRPr>
            </a:p>
          </p:txBody>
        </p:sp>
        <p:sp>
          <p:nvSpPr>
            <p:cNvPr id="14" name="Oval 4"/>
            <p:cNvSpPr>
              <a:spLocks noChangeArrowheads="1"/>
            </p:cNvSpPr>
            <p:nvPr/>
          </p:nvSpPr>
          <p:spPr bwMode="auto">
            <a:xfrm>
              <a:off x="3285523" y="1799815"/>
              <a:ext cx="2402386" cy="1927535"/>
            </a:xfrm>
            <a:prstGeom prst="ellipse">
              <a:avLst/>
            </a:prstGeom>
            <a:solidFill>
              <a:schemeClr val="tx2">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a:ln>
                    <a:noFill/>
                  </a:ln>
                  <a:solidFill>
                    <a:schemeClr val="tx1"/>
                  </a:solidFill>
                  <a:effectLst/>
                  <a:cs typeface="Arial" panose="020B0604020202020204" pitchFamily="34" charset="0"/>
                </a:rPr>
                <a:t>Gestion du tableau de bord </a:t>
              </a:r>
              <a:r>
                <a:rPr kumimoji="0" lang="fr-FR" sz="1400" b="1" i="0" u="none" strike="noStrike" cap="none" normalizeH="0" baseline="0" dirty="0">
                  <a:ln>
                    <a:noFill/>
                  </a:ln>
                  <a:solidFill>
                    <a:schemeClr val="tx1"/>
                  </a:solidFill>
                  <a:effectLst/>
                  <a:cs typeface="Arial" panose="020B0604020202020204" pitchFamily="34" charset="0"/>
                </a:rPr>
                <a:t>(opérations de recrutement,             recherche de candidatures…)</a:t>
              </a:r>
              <a:endParaRPr kumimoji="0" lang="fr-FR" sz="1800" b="0" i="0" u="none" strike="noStrike" cap="none" normalizeH="0" baseline="0" dirty="0">
                <a:ln>
                  <a:noFill/>
                </a:ln>
                <a:solidFill>
                  <a:schemeClr val="tx1"/>
                </a:solidFill>
                <a:effectLst/>
                <a:cs typeface="Arial" pitchFamily="34" charset="0"/>
              </a:endParaRPr>
            </a:p>
          </p:txBody>
        </p:sp>
        <p:sp>
          <p:nvSpPr>
            <p:cNvPr id="15" name="AutoShape 9"/>
            <p:cNvSpPr>
              <a:spLocks noChangeArrowheads="1"/>
            </p:cNvSpPr>
            <p:nvPr/>
          </p:nvSpPr>
          <p:spPr bwMode="auto">
            <a:xfrm>
              <a:off x="5689247" y="2487848"/>
              <a:ext cx="1440160" cy="551467"/>
            </a:xfrm>
            <a:prstGeom prst="rightArrow">
              <a:avLst>
                <a:gd name="adj1" fmla="val 50000"/>
                <a:gd name="adj2" fmla="val 76376"/>
              </a:avLst>
            </a:prstGeom>
            <a:solidFill>
              <a:schemeClr val="tx2">
                <a:lumMod val="20000"/>
                <a:lumOff val="8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200" b="1" i="0" u="none" strike="noStrike" cap="none" normalizeH="0" baseline="0" dirty="0">
                  <a:ln>
                    <a:noFill/>
                  </a:ln>
                  <a:solidFill>
                    <a:schemeClr val="tx1"/>
                  </a:solidFill>
                  <a:effectLst/>
                  <a:latin typeface="+mj-lt"/>
                  <a:cs typeface="Arial" panose="020B0604020202020204" pitchFamily="34" charset="0"/>
                </a:rPr>
                <a:t>Transmission</a:t>
              </a:r>
              <a:endParaRPr kumimoji="0" lang="fr-FR" sz="1200" b="0" i="0" u="none" strike="noStrike" cap="none" normalizeH="0" baseline="0" dirty="0">
                <a:ln>
                  <a:noFill/>
                </a:ln>
                <a:solidFill>
                  <a:schemeClr val="tx1"/>
                </a:solidFill>
                <a:effectLst/>
                <a:latin typeface="+mj-lt"/>
                <a:cs typeface="Arial" pitchFamily="34" charset="0"/>
              </a:endParaRPr>
            </a:p>
          </p:txBody>
        </p:sp>
        <p:sp>
          <p:nvSpPr>
            <p:cNvPr id="16" name="Oval 5"/>
            <p:cNvSpPr>
              <a:spLocks noChangeArrowheads="1"/>
            </p:cNvSpPr>
            <p:nvPr/>
          </p:nvSpPr>
          <p:spPr bwMode="auto">
            <a:xfrm>
              <a:off x="7145642" y="2449419"/>
              <a:ext cx="1860101" cy="610693"/>
            </a:xfrm>
            <a:prstGeom prst="ellipse">
              <a:avLst/>
            </a:pr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600" b="1" i="0" u="none" strike="noStrike" cap="none" normalizeH="0" baseline="0" dirty="0">
                  <a:ln>
                    <a:noFill/>
                  </a:ln>
                  <a:solidFill>
                    <a:schemeClr val="tx1"/>
                  </a:solidFill>
                  <a:effectLst/>
                  <a:latin typeface="+mj-lt"/>
                  <a:cs typeface="Arial" panose="020B0604020202020204" pitchFamily="34" charset="0"/>
                </a:rPr>
                <a:t>Vérification</a:t>
              </a:r>
              <a:endParaRPr kumimoji="0" lang="fr-FR" sz="1600" b="0" i="0" u="none" strike="noStrike" cap="none" normalizeH="0" baseline="0" dirty="0">
                <a:ln>
                  <a:noFill/>
                </a:ln>
                <a:solidFill>
                  <a:schemeClr val="tx1"/>
                </a:solidFill>
                <a:effectLst/>
                <a:latin typeface="+mj-lt"/>
                <a:cs typeface="Arial" pitchFamily="34" charset="0"/>
              </a:endParaRPr>
            </a:p>
          </p:txBody>
        </p:sp>
        <p:sp>
          <p:nvSpPr>
            <p:cNvPr id="17" name="AutoShape 10"/>
            <p:cNvSpPr>
              <a:spLocks noChangeArrowheads="1"/>
            </p:cNvSpPr>
            <p:nvPr/>
          </p:nvSpPr>
          <p:spPr bwMode="auto">
            <a:xfrm rot="5400000">
              <a:off x="7436045" y="3417419"/>
              <a:ext cx="1251300" cy="576065"/>
            </a:xfrm>
            <a:prstGeom prst="rightArrow">
              <a:avLst>
                <a:gd name="adj1" fmla="val 45647"/>
                <a:gd name="adj2" fmla="val 58536"/>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540000" rtl="0" eaLnBrk="1" fontAlgn="base" latinLnBrk="0" hangingPunct="1">
                <a:lnSpc>
                  <a:spcPct val="100000"/>
                </a:lnSpc>
                <a:spcBef>
                  <a:spcPct val="0"/>
                </a:spcBef>
                <a:buClrTx/>
                <a:buSzTx/>
                <a:buFontTx/>
                <a:buNone/>
                <a:tabLst/>
              </a:pPr>
              <a:r>
                <a:rPr kumimoji="0" lang="fr-FR" sz="1200" b="1" i="0" u="none" strike="noStrike" cap="none" normalizeH="0" baseline="0" dirty="0">
                  <a:ln>
                    <a:noFill/>
                  </a:ln>
                  <a:solidFill>
                    <a:schemeClr val="tx1"/>
                  </a:solidFill>
                  <a:effectLst/>
                  <a:latin typeface="Calibri" pitchFamily="34" charset="0"/>
                  <a:cs typeface="Arial" pitchFamily="34" charset="0"/>
                </a:rPr>
                <a:t>   V</a:t>
              </a:r>
              <a:r>
                <a:rPr kumimoji="0" lang="fr-FR" sz="1200" b="1" i="0" u="none" strike="noStrike" cap="none" normalizeH="0" dirty="0">
                  <a:ln>
                    <a:noFill/>
                  </a:ln>
                  <a:solidFill>
                    <a:schemeClr val="tx1"/>
                  </a:solidFill>
                  <a:effectLst/>
                  <a:latin typeface="+mj-lt"/>
                  <a:cs typeface="Arial" panose="020B0604020202020204" pitchFamily="34" charset="0"/>
                </a:rPr>
                <a:t>alidation</a:t>
              </a:r>
              <a:endParaRPr kumimoji="0" lang="fr-FR" sz="1200" b="0" i="0" u="none" strike="noStrike" cap="none" normalizeH="0" dirty="0">
                <a:ln>
                  <a:noFill/>
                </a:ln>
                <a:solidFill>
                  <a:schemeClr val="tx1"/>
                </a:solidFill>
                <a:effectLst/>
                <a:latin typeface="+mj-lt"/>
                <a:cs typeface="Arial" pitchFamily="34" charset="0"/>
              </a:endParaRPr>
            </a:p>
          </p:txBody>
        </p:sp>
        <p:sp>
          <p:nvSpPr>
            <p:cNvPr id="18" name="Oval 7"/>
            <p:cNvSpPr>
              <a:spLocks noChangeArrowheads="1"/>
            </p:cNvSpPr>
            <p:nvPr/>
          </p:nvSpPr>
          <p:spPr bwMode="auto">
            <a:xfrm>
              <a:off x="5729231" y="4268965"/>
              <a:ext cx="3454753" cy="1872210"/>
            </a:xfrm>
            <a:prstGeom prst="ellipse">
              <a:avLst/>
            </a:pr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a:ln>
                    <a:noFill/>
                  </a:ln>
                  <a:solidFill>
                    <a:schemeClr val="tx1"/>
                  </a:solidFill>
                  <a:effectLst/>
                  <a:latin typeface="+mj-lt"/>
                  <a:cs typeface="Arial" panose="020B0604020202020204" pitchFamily="34" charset="0"/>
                </a:rPr>
                <a:t>Déclaration de création et vacance d’emploi / appel à candidatures / Envoi des récépissés </a:t>
              </a:r>
              <a:endParaRPr kumimoji="0" lang="fr-FR" sz="1800" b="0" i="0" u="none" strike="noStrike" cap="none" normalizeH="0" baseline="0" dirty="0">
                <a:ln>
                  <a:noFill/>
                </a:ln>
                <a:solidFill>
                  <a:schemeClr val="tx1"/>
                </a:solidFill>
                <a:effectLst/>
                <a:latin typeface="+mj-lt"/>
                <a:cs typeface="Arial" pitchFamily="34" charset="0"/>
              </a:endParaRPr>
            </a:p>
          </p:txBody>
        </p:sp>
        <p:sp>
          <p:nvSpPr>
            <p:cNvPr id="19" name="Flèche gauche 18"/>
            <p:cNvSpPr/>
            <p:nvPr/>
          </p:nvSpPr>
          <p:spPr>
            <a:xfrm>
              <a:off x="4336111" y="4926872"/>
              <a:ext cx="1390746" cy="500066"/>
            </a:xfrm>
            <a:prstGeom prst="leftArrow">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fr-FR" sz="1400" b="1" dirty="0">
                  <a:solidFill>
                    <a:schemeClr val="tx1"/>
                  </a:solidFill>
                  <a:latin typeface="Calibri" pitchFamily="34" charset="0"/>
                  <a:cs typeface="Arial" pitchFamily="34" charset="0"/>
                </a:rPr>
                <a:t>     </a:t>
              </a:r>
              <a:r>
                <a:rPr lang="fr-FR" sz="1400" b="1" dirty="0">
                  <a:solidFill>
                    <a:schemeClr val="tx1"/>
                  </a:solidFill>
                  <a:cs typeface="Arial" panose="020B0604020202020204" pitchFamily="34" charset="0"/>
                </a:rPr>
                <a:t>Clôture</a:t>
              </a:r>
            </a:p>
          </p:txBody>
        </p:sp>
        <p:sp>
          <p:nvSpPr>
            <p:cNvPr id="20" name="Oval 6"/>
            <p:cNvSpPr>
              <a:spLocks noChangeArrowheads="1"/>
            </p:cNvSpPr>
            <p:nvPr/>
          </p:nvSpPr>
          <p:spPr bwMode="auto">
            <a:xfrm>
              <a:off x="2450323" y="4671427"/>
              <a:ext cx="1880704" cy="1020630"/>
            </a:xfrm>
            <a:prstGeom prst="ellipse">
              <a:avLst/>
            </a:prstGeom>
            <a:solidFill>
              <a:schemeClr val="tx2">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b="1" i="0" u="none" strike="noStrike" cap="none" normalizeH="0" baseline="0" dirty="0">
                  <a:ln>
                    <a:noFill/>
                  </a:ln>
                  <a:solidFill>
                    <a:schemeClr val="tx1"/>
                  </a:solidFill>
                  <a:effectLst/>
                  <a:latin typeface="+mj-lt"/>
                  <a:cs typeface="Arial" panose="020B0604020202020204" pitchFamily="34" charset="0"/>
                </a:rPr>
                <a:t>Saisie de la nomination</a:t>
              </a:r>
              <a:endParaRPr kumimoji="0" lang="fr-FR" sz="1800" b="0" i="0" u="none" strike="noStrike" cap="none" normalizeH="0" baseline="0" dirty="0">
                <a:ln>
                  <a:noFill/>
                </a:ln>
                <a:solidFill>
                  <a:schemeClr val="tx1"/>
                </a:solidFill>
                <a:effectLst/>
                <a:latin typeface="+mj-lt"/>
                <a:cs typeface="Arial" pitchFamily="34" charset="0"/>
              </a:endParaRPr>
            </a:p>
          </p:txBody>
        </p:sp>
        <p:sp>
          <p:nvSpPr>
            <p:cNvPr id="21" name="ZoneTexte 20"/>
            <p:cNvSpPr txBox="1"/>
            <p:nvPr/>
          </p:nvSpPr>
          <p:spPr>
            <a:xfrm>
              <a:off x="222648" y="4676527"/>
              <a:ext cx="1285884" cy="361806"/>
            </a:xfrm>
            <a:prstGeom prst="rect">
              <a:avLst/>
            </a:prstGeom>
            <a:noFill/>
          </p:spPr>
          <p:txBody>
            <a:bodyPr wrap="square" rtlCol="0">
              <a:spAutoFit/>
            </a:bodyPr>
            <a:lstStyle/>
            <a:p>
              <a:r>
                <a:rPr lang="fr-FR" sz="1600" dirty="0">
                  <a:latin typeface="+mj-lt"/>
                </a:rPr>
                <a:t>Collectivité</a:t>
              </a:r>
            </a:p>
          </p:txBody>
        </p:sp>
        <p:sp>
          <p:nvSpPr>
            <p:cNvPr id="22" name="AutoShape 13"/>
            <p:cNvSpPr>
              <a:spLocks noChangeArrowheads="1"/>
            </p:cNvSpPr>
            <p:nvPr/>
          </p:nvSpPr>
          <p:spPr bwMode="auto">
            <a:xfrm>
              <a:off x="1460878" y="4705985"/>
              <a:ext cx="418670" cy="310417"/>
            </a:xfrm>
            <a:prstGeom prst="roundRect">
              <a:avLst>
                <a:gd name="adj" fmla="val 16667"/>
              </a:avLst>
            </a:prstGeom>
            <a:solidFill>
              <a:schemeClr val="tx2">
                <a:lumMod val="20000"/>
                <a:lumOff val="8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3" name="ZoneTexte 22"/>
            <p:cNvSpPr txBox="1"/>
            <p:nvPr/>
          </p:nvSpPr>
          <p:spPr>
            <a:xfrm>
              <a:off x="116483" y="5193822"/>
              <a:ext cx="1498214" cy="361806"/>
            </a:xfrm>
            <a:prstGeom prst="rect">
              <a:avLst/>
            </a:prstGeom>
            <a:noFill/>
          </p:spPr>
          <p:txBody>
            <a:bodyPr wrap="square" rtlCol="0">
              <a:spAutoFit/>
            </a:bodyPr>
            <a:lstStyle/>
            <a:p>
              <a:r>
                <a:rPr lang="fr-FR" sz="1600" dirty="0">
                  <a:latin typeface="+mj-lt"/>
                </a:rPr>
                <a:t>Gestionnaire</a:t>
              </a:r>
            </a:p>
          </p:txBody>
        </p:sp>
      </p:grpSp>
      <p:sp>
        <p:nvSpPr>
          <p:cNvPr id="24" name="AutoShape 12"/>
          <p:cNvSpPr>
            <a:spLocks noChangeArrowheads="1"/>
          </p:cNvSpPr>
          <p:nvPr/>
        </p:nvSpPr>
        <p:spPr bwMode="auto">
          <a:xfrm>
            <a:off x="2010226" y="5163519"/>
            <a:ext cx="356869" cy="316157"/>
          </a:xfrm>
          <a:prstGeom prst="roundRect">
            <a:avLst>
              <a:gd name="adj" fmla="val 16667"/>
            </a:avLst>
          </a:pr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dirty="0"/>
          </a:p>
        </p:txBody>
      </p:sp>
      <p:sp>
        <p:nvSpPr>
          <p:cNvPr id="2" name="Espace réservé de la date 2">
            <a:extLst>
              <a:ext uri="{FF2B5EF4-FFF2-40B4-BE49-F238E27FC236}">
                <a16:creationId xmlns:a16="http://schemas.microsoft.com/office/drawing/2014/main" id="{8F530B57-52B7-5451-478D-D02AF7C15002}"/>
              </a:ext>
            </a:extLst>
          </p:cNvPr>
          <p:cNvSpPr>
            <a:spLocks noGrp="1"/>
          </p:cNvSpPr>
          <p:nvPr>
            <p:ph type="dt" sz="half" idx="2"/>
          </p:nvPr>
        </p:nvSpPr>
        <p:spPr>
          <a:xfrm>
            <a:off x="838200" y="6356350"/>
            <a:ext cx="2743200" cy="365125"/>
          </a:xfrm>
        </p:spPr>
        <p:txBody>
          <a:bodyPr/>
          <a:lstStyle/>
          <a:p>
            <a:pPr algn="l"/>
            <a:r>
              <a:rPr lang="fr-FR" sz="900" b="1" dirty="0">
                <a:solidFill>
                  <a:srgbClr val="232C58"/>
                </a:solidFill>
                <a:latin typeface="Futura" panose="020B0602020204020303"/>
              </a:rPr>
              <a:t>CDG58 – EMPLOI TERRITORIAL </a:t>
            </a:r>
          </a:p>
        </p:txBody>
      </p:sp>
    </p:spTree>
    <p:extLst>
      <p:ext uri="{BB962C8B-B14F-4D97-AF65-F5344CB8AC3E}">
        <p14:creationId xmlns:p14="http://schemas.microsoft.com/office/powerpoint/2010/main" val="35970677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4915</TotalTime>
  <Words>4749</Words>
  <Application>Microsoft Office PowerPoint</Application>
  <PresentationFormat>Affichage à l'écran (4:3)</PresentationFormat>
  <Paragraphs>780</Paragraphs>
  <Slides>46</Slides>
  <Notes>21</Notes>
  <HiddenSlides>0</HiddenSlides>
  <MMClips>0</MMClips>
  <ScaleCrop>false</ScaleCrop>
  <HeadingPairs>
    <vt:vector size="6" baseType="variant">
      <vt:variant>
        <vt:lpstr>Polices utilisées</vt:lpstr>
      </vt:variant>
      <vt:variant>
        <vt:i4>14</vt:i4>
      </vt:variant>
      <vt:variant>
        <vt:lpstr>Thème</vt:lpstr>
      </vt:variant>
      <vt:variant>
        <vt:i4>4</vt:i4>
      </vt:variant>
      <vt:variant>
        <vt:lpstr>Titres des diapositives</vt:lpstr>
      </vt:variant>
      <vt:variant>
        <vt:i4>46</vt:i4>
      </vt:variant>
    </vt:vector>
  </HeadingPairs>
  <TitlesOfParts>
    <vt:vector size="64" baseType="lpstr">
      <vt:lpstr>Arial</vt:lpstr>
      <vt:lpstr>Bahnschrift Condensed</vt:lpstr>
      <vt:lpstr>Calibri</vt:lpstr>
      <vt:lpstr>Calibri Light</vt:lpstr>
      <vt:lpstr>Cavolini</vt:lpstr>
      <vt:lpstr>Century Gothic</vt:lpstr>
      <vt:lpstr>Futura</vt:lpstr>
      <vt:lpstr>Futura LT</vt:lpstr>
      <vt:lpstr>Futura LT Book</vt:lpstr>
      <vt:lpstr>Futura Medium</vt:lpstr>
      <vt:lpstr>Symbol</vt:lpstr>
      <vt:lpstr>Webdings</vt:lpstr>
      <vt:lpstr>Wingdings</vt:lpstr>
      <vt:lpstr>Wingdings 3</vt:lpstr>
      <vt:lpstr>Thème Office</vt:lpstr>
      <vt:lpstr>1_Thème Office</vt:lpstr>
      <vt:lpstr>Conception personnalisée</vt:lpstr>
      <vt:lpstr>Thème Office</vt:lpstr>
      <vt:lpstr>Présentation PowerPoint</vt:lpstr>
      <vt:lpstr>Guide d’utilisation site Emploi Territorial </vt:lpstr>
      <vt:lpstr>Sommaire </vt:lpstr>
      <vt:lpstr>I - L’Essentiel</vt:lpstr>
      <vt:lpstr>Présentation PowerPoint</vt:lpstr>
      <vt:lpstr>Présentation PowerPoint</vt:lpstr>
      <vt:lpstr>Présentation PowerPoint</vt:lpstr>
      <vt:lpstr>Présentation PowerPoint</vt:lpstr>
      <vt:lpstr>Présentation PowerPoint</vt:lpstr>
      <vt:lpstr>II - Création d’une opération</vt:lpstr>
      <vt:lpstr>Présentation PowerPoint</vt:lpstr>
      <vt:lpstr>Présentation PowerPoint</vt:lpstr>
      <vt:lpstr>Présentation PowerPoint</vt:lpstr>
      <vt:lpstr>III - Création d’une déclaration de vacance</vt:lpstr>
      <vt:lpstr>Présentation PowerPoint</vt:lpstr>
      <vt:lpstr>IV - Création d’une offre</vt:lpstr>
      <vt:lpstr>Présentation PowerPoint</vt:lpstr>
      <vt:lpstr>Présentation PowerPoint</vt:lpstr>
      <vt:lpstr>Présentation PowerPoint</vt:lpstr>
      <vt:lpstr>Zoom sur le recrutement et la mobilité des fonctionnaires titulaires </vt:lpstr>
      <vt:lpstr>Présentation PowerPoint</vt:lpstr>
      <vt:lpstr>Présentation PowerPoint</vt:lpstr>
      <vt:lpstr>Zoom sur le recrutement des contractuels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Zoom sur les emplois fonctionnels  </vt:lpstr>
      <vt:lpstr>Présentation PowerPoint</vt:lpstr>
      <vt:lpstr>Présentation PowerPoint</vt:lpstr>
      <vt:lpstr>Les suites possibles aux opérations de recrutement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QUESTIONS ?</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CHAUSSEPIED Celine</dc:creator>
  <cp:lastModifiedBy>Laetitia BLE</cp:lastModifiedBy>
  <cp:revision>379</cp:revision>
  <cp:lastPrinted>2019-11-19T15:10:17Z</cp:lastPrinted>
  <dcterms:created xsi:type="dcterms:W3CDTF">2014-10-09T15:25:10Z</dcterms:created>
  <dcterms:modified xsi:type="dcterms:W3CDTF">2023-05-25T14:36:27Z</dcterms:modified>
</cp:coreProperties>
</file>